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68" r:id="rId3"/>
    <p:sldId id="269" r:id="rId4"/>
    <p:sldId id="270" r:id="rId5"/>
    <p:sldId id="257" r:id="rId6"/>
    <p:sldId id="258" r:id="rId7"/>
    <p:sldId id="260" r:id="rId8"/>
    <p:sldId id="259" r:id="rId9"/>
    <p:sldId id="261" r:id="rId10"/>
    <p:sldId id="271" r:id="rId11"/>
    <p:sldId id="277" r:id="rId12"/>
    <p:sldId id="278" r:id="rId13"/>
    <p:sldId id="279" r:id="rId14"/>
    <p:sldId id="280" r:id="rId15"/>
    <p:sldId id="272" r:id="rId16"/>
    <p:sldId id="273" r:id="rId17"/>
    <p:sldId id="275" r:id="rId18"/>
    <p:sldId id="274" r:id="rId19"/>
    <p:sldId id="276" r:id="rId20"/>
    <p:sldId id="263" r:id="rId21"/>
    <p:sldId id="264" r:id="rId22"/>
    <p:sldId id="265" r:id="rId23"/>
    <p:sldId id="266" r:id="rId24"/>
    <p:sldId id="267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16B0"/>
    <a:srgbClr val="B44A4A"/>
    <a:srgbClr val="009900"/>
    <a:srgbClr val="0000CC"/>
    <a:srgbClr val="CC00CC"/>
    <a:srgbClr val="FF9900"/>
    <a:srgbClr val="B3FFF1"/>
    <a:srgbClr val="66FFFF"/>
    <a:srgbClr val="FF0000"/>
    <a:srgbClr val="CC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61" autoAdjust="0"/>
    <p:restoredTop sz="94660"/>
  </p:normalViewPr>
  <p:slideViewPr>
    <p:cSldViewPr>
      <p:cViewPr varScale="1">
        <p:scale>
          <a:sx n="64" d="100"/>
          <a:sy n="64" d="100"/>
        </p:scale>
        <p:origin x="145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7" d="100"/>
          <a:sy n="57" d="100"/>
        </p:scale>
        <p:origin x="2808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910F10EB-6212-47A8-BFFC-6BE585FFCB87}" type="datetimeFigureOut">
              <a:rPr lang="it-IT"/>
              <a:pPr>
                <a:defRPr/>
              </a:pPr>
              <a:t>30/11/2020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7F1AFF4-2C77-4D40-8FE9-C60DADFF27F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>
              <a:defRPr/>
            </a:pPr>
            <a:fld id="{C3257834-D8DE-4AF2-B839-AFDF98031ABE}" type="datetimeFigureOut">
              <a:rPr lang="it-IT"/>
              <a:pPr>
                <a:defRPr/>
              </a:pPr>
              <a:t>30/11/2020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noProof="0"/>
              <a:t>Fare clic per modificare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0843298-3B55-4D49-B1E6-721211119DD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699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 altLang="it-IT"/>
          </a:p>
        </p:txBody>
      </p:sp>
      <p:sp>
        <p:nvSpPr>
          <p:cNvPr id="29700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6662B9D-2F8D-4EC3-8B19-9E0714C52803}" type="slidenum">
              <a:rPr lang="it-IT" altLang="it-IT"/>
              <a:pPr/>
              <a:t>1</a:t>
            </a:fld>
            <a:endParaRPr lang="it-IT" alt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it-IT" altLang="it-IT" dirty="0"/>
          </a:p>
        </p:txBody>
      </p:sp>
      <p:sp>
        <p:nvSpPr>
          <p:cNvPr id="30724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8028DBD-5D02-4B67-A161-313F0E673475}" type="slidenum">
              <a:rPr lang="it-IT" altLang="it-IT"/>
              <a:pPr/>
              <a:t>18</a:t>
            </a:fld>
            <a:endParaRPr lang="it-IT" alt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 useBgFill="1">
        <p:nvSpPr>
          <p:cNvPr id="13" name="Freeform 12"/>
          <p:cNvSpPr/>
          <p:nvPr/>
        </p:nvSpPr>
        <p:spPr>
          <a:xfrm>
            <a:off x="-8467" y="-16933"/>
            <a:ext cx="8754534" cy="6451600"/>
          </a:xfrm>
          <a:custGeom>
            <a:avLst/>
            <a:gdLst/>
            <a:ahLst/>
            <a:cxnLst/>
            <a:rect l="l" t="t" r="r" b="b"/>
            <a:pathLst>
              <a:path w="8754534" h="6451600">
                <a:moveTo>
                  <a:pt x="8373534" y="0"/>
                </a:moveTo>
                <a:lnTo>
                  <a:pt x="8754534" y="5994400"/>
                </a:lnTo>
                <a:lnTo>
                  <a:pt x="0" y="6451600"/>
                </a:lnTo>
                <a:lnTo>
                  <a:pt x="0" y="0"/>
                </a:lnTo>
                <a:lnTo>
                  <a:pt x="8373534" y="0"/>
                </a:lnTo>
                <a:close/>
              </a:path>
            </a:pathLst>
          </a:custGeom>
          <a:ln>
            <a:noFill/>
          </a:ln>
          <a:effectLst>
            <a:outerShdw blurRad="98425" dist="76200" dir="4380000" algn="tl" rotWithShape="0">
              <a:srgbClr val="000000">
                <a:alpha val="68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Freeform 22"/>
          <p:cNvSpPr/>
          <p:nvPr/>
        </p:nvSpPr>
        <p:spPr>
          <a:xfrm>
            <a:off x="-10379" y="4445000"/>
            <a:ext cx="8464695" cy="1715811"/>
          </a:xfrm>
          <a:custGeom>
            <a:avLst/>
            <a:gdLst/>
            <a:ahLst/>
            <a:cxnLst/>
            <a:rect l="l" t="t" r="r" b="b"/>
            <a:pathLst>
              <a:path w="8428428" h="1878553">
                <a:moveTo>
                  <a:pt x="0" y="438229"/>
                </a:moveTo>
                <a:lnTo>
                  <a:pt x="8343246" y="0"/>
                </a:lnTo>
                <a:lnTo>
                  <a:pt x="8428428" y="1424838"/>
                </a:lnTo>
                <a:lnTo>
                  <a:pt x="7515" y="1878553"/>
                </a:lnTo>
                <a:lnTo>
                  <a:pt x="0" y="438229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9" name="Freeform 28"/>
          <p:cNvSpPr/>
          <p:nvPr/>
        </p:nvSpPr>
        <p:spPr>
          <a:xfrm>
            <a:off x="-2864" y="0"/>
            <a:ext cx="5811235" cy="321615"/>
          </a:xfrm>
          <a:custGeom>
            <a:avLst/>
            <a:gdLst/>
            <a:ahLst/>
            <a:cxnLst/>
            <a:rect l="l" t="t" r="r" b="b"/>
            <a:pathLst>
              <a:path w="5811235" h="321615">
                <a:moveTo>
                  <a:pt x="0" y="0"/>
                </a:moveTo>
                <a:lnTo>
                  <a:pt x="5811235" y="0"/>
                </a:lnTo>
                <a:lnTo>
                  <a:pt x="1" y="321615"/>
                </a:lnTo>
                <a:cubicBezTo>
                  <a:pt x="1" y="214410"/>
                  <a:pt x="0" y="107205"/>
                  <a:pt x="0" y="0"/>
                </a:cubicBez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Freeform 29"/>
          <p:cNvSpPr/>
          <p:nvPr/>
        </p:nvSpPr>
        <p:spPr>
          <a:xfrm rot="21420000">
            <a:off x="-170768" y="213023"/>
            <a:ext cx="8480534" cy="5746008"/>
          </a:xfrm>
          <a:custGeom>
            <a:avLst/>
            <a:gdLst/>
            <a:ahLst/>
            <a:cxnLst/>
            <a:rect l="l" t="t" r="r" b="b"/>
            <a:pathLst>
              <a:path w="11307378" h="5746008">
                <a:moveTo>
                  <a:pt x="11270997" y="0"/>
                </a:moveTo>
                <a:lnTo>
                  <a:pt x="11307378" y="5746008"/>
                </a:lnTo>
                <a:lnTo>
                  <a:pt x="1" y="5743137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451416" y="668338"/>
            <a:ext cx="7533524" cy="2766528"/>
          </a:xfrm>
        </p:spPr>
        <p:txBody>
          <a:bodyPr anchor="b">
            <a:normAutofit/>
          </a:bodyPr>
          <a:lstStyle>
            <a:lvl1pPr algn="r">
              <a:defRPr sz="7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554462" y="3446830"/>
            <a:ext cx="7512060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3669071" y="4714242"/>
            <a:ext cx="4607740" cy="942356"/>
          </a:xfrm>
        </p:spPr>
        <p:txBody>
          <a:bodyPr/>
          <a:lstStyle>
            <a:lvl1pPr algn="ctr">
              <a:defRPr sz="42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12134" y="4954635"/>
            <a:ext cx="2987069" cy="918361"/>
          </a:xfrm>
        </p:spPr>
        <p:txBody>
          <a:bodyPr vert="horz" lIns="91440" tIns="45720" rIns="91440" bIns="45720" rtlCol="0" anchor="ctr"/>
          <a:lstStyle>
            <a:lvl1pPr algn="r">
              <a:defRPr lang="en-US" sz="4200" dirty="0"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7401518" y="3819948"/>
            <a:ext cx="680390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>
              <a:defRPr/>
            </a:pPr>
            <a:fld id="{5D9083CB-4EFD-40DC-B183-CCC909F86D9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  <p:sp>
        <p:nvSpPr>
          <p:cNvPr id="33" name="5-Point Star 32"/>
          <p:cNvSpPr/>
          <p:nvPr/>
        </p:nvSpPr>
        <p:spPr>
          <a:xfrm rot="21420000">
            <a:off x="3121951" y="5057183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644312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1" y="2063396"/>
            <a:ext cx="7796030" cy="3311189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C5CB25-A125-4435-A2C1-2620A3E9E23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805932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3742267"/>
            <a:ext cx="7796030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98B511-9A90-4AF1-A7A6-CF55AA658CE4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2008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7662" cy="115814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514350" y="2063396"/>
            <a:ext cx="3816536" cy="3311189"/>
          </a:xfrm>
        </p:spPr>
        <p:txBody>
          <a:bodyPr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495478" y="2063396"/>
            <a:ext cx="3814904" cy="3311189"/>
          </a:xfrm>
        </p:spPr>
        <p:txBody>
          <a:bodyPr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C5CB25-A125-4435-A2C1-2620A3E9E23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96385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7796030" cy="115814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9569" y="2063396"/>
            <a:ext cx="3591317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514352" y="2861733"/>
            <a:ext cx="3816534" cy="2512852"/>
          </a:xfrm>
        </p:spPr>
        <p:txBody>
          <a:bodyPr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15340" y="2063396"/>
            <a:ext cx="359667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495477" y="2861733"/>
            <a:ext cx="3816535" cy="2512852"/>
          </a:xfrm>
        </p:spPr>
        <p:txBody>
          <a:bodyPr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C5CB25-A125-4435-A2C1-2620A3E9E23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85434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88943C-70BC-4768-85F3-B825C7AF644F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521036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928206-42E4-464A-922E-5ED77B56DE9E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13338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232" y="685800"/>
            <a:ext cx="3095145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784600" y="685801"/>
            <a:ext cx="4525781" cy="4688785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232" y="2709053"/>
            <a:ext cx="3095146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C5CB25-A125-4435-A2C1-2620A3E9E23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29859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0"/>
            <a:ext cx="440817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7740" y="1"/>
            <a:ext cx="3162641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2709053"/>
            <a:ext cx="440817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892FF9-EFB1-49B2-B0E9-ED0D1DD230B3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72927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106333"/>
            <a:ext cx="7796031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4351" y="685800"/>
            <a:ext cx="7794385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702923"/>
            <a:ext cx="7796046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C5CB25-A125-4435-A2C1-2620A3E9E23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6432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77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35" y="4106333"/>
            <a:ext cx="7796047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C5CB25-A125-4435-A2C1-2620A3E9E23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721044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99" y="685800"/>
            <a:ext cx="7143765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162698" y="3610032"/>
            <a:ext cx="6500967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106334"/>
            <a:ext cx="779766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C5CB25-A125-4435-A2C1-2620A3E9E23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  <p:sp>
        <p:nvSpPr>
          <p:cNvPr id="10" name="TextBox 9"/>
          <p:cNvSpPr txBox="1"/>
          <p:nvPr/>
        </p:nvSpPr>
        <p:spPr>
          <a:xfrm>
            <a:off x="404280" y="88785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897147" y="2906482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006568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1723855"/>
            <a:ext cx="7796030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4247468"/>
            <a:ext cx="7796030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C5CB25-A125-4435-A2C1-2620A3E9E23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921097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6030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14352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14352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5967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175966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7785" y="206339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27785" y="2639658"/>
            <a:ext cx="2482596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C5CB25-A125-4435-A2C1-2620A3E9E23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48697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18880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14335" y="2063396"/>
            <a:ext cx="2482596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18880" y="4389288"/>
            <a:ext cx="2482596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17805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176999" y="2063396"/>
            <a:ext cx="2482596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176998" y="4389286"/>
            <a:ext cx="2483655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26708" y="3813025"/>
            <a:ext cx="24825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26614" y="2063394"/>
            <a:ext cx="2482596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26614" y="4389284"/>
            <a:ext cx="2482596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C5CB25-A125-4435-A2C1-2620A3E9E23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264695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2063396"/>
            <a:ext cx="7796030" cy="3311190"/>
          </a:xfrm>
        </p:spPr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C5CB25-A125-4435-A2C1-2620A3E9E23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344487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1896" y="685801"/>
            <a:ext cx="1698485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514351" y="685801"/>
            <a:ext cx="5928323" cy="4688785"/>
          </a:xfrm>
        </p:spPr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C5CB25-A125-4435-A2C1-2620A3E9E23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6812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FC927-3E61-4511-9E93-3D175C9C1C5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1125727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Titolo e grafi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grafico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it-IT" noProof="0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A0351BC-63A7-4C5A-A038-420806149377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60218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3.jp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Brickwork-SD-R1acrop.jpg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19048" y="1"/>
            <a:ext cx="9004013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1" y="685801"/>
            <a:ext cx="779766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2063396"/>
            <a:ext cx="7797662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73562" y="5757334"/>
            <a:ext cx="283845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1" y="5757334"/>
            <a:ext cx="412478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15341" y="5757334"/>
            <a:ext cx="68039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>
              <a:defRPr/>
            </a:pPr>
            <a:fld id="{21C5CB25-A125-4435-A2C1-2620A3E9E23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25950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  <p:sldLayoutId id="2147483840" r:id="rId12"/>
    <p:sldLayoutId id="2147483841" r:id="rId13"/>
    <p:sldLayoutId id="2147483842" r:id="rId14"/>
    <p:sldLayoutId id="2147483843" r:id="rId15"/>
    <p:sldLayoutId id="2147483844" r:id="rId16"/>
    <p:sldLayoutId id="2147483845" r:id="rId17"/>
    <p:sldLayoutId id="2147483846" r:id="rId18"/>
    <p:sldLayoutId id="2147483847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4117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0"/>
          <p:cNvSpPr txBox="1">
            <a:spLocks noChangeArrowheads="1"/>
          </p:cNvSpPr>
          <p:nvPr/>
        </p:nvSpPr>
        <p:spPr bwMode="auto">
          <a:xfrm>
            <a:off x="5003800" y="1268413"/>
            <a:ext cx="38163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 sz="6000">
                <a:solidFill>
                  <a:srgbClr val="0000CC"/>
                </a:solidFill>
              </a:rPr>
              <a:t> </a:t>
            </a:r>
          </a:p>
        </p:txBody>
      </p:sp>
      <p:sp>
        <p:nvSpPr>
          <p:cNvPr id="3075" name="Text Box 14"/>
          <p:cNvSpPr txBox="1">
            <a:spLocks noChangeArrowheads="1"/>
          </p:cNvSpPr>
          <p:nvPr/>
        </p:nvSpPr>
        <p:spPr bwMode="auto">
          <a:xfrm>
            <a:off x="755650" y="5084763"/>
            <a:ext cx="3816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it-IT" altLang="it-IT"/>
          </a:p>
        </p:txBody>
      </p:sp>
      <p:sp>
        <p:nvSpPr>
          <p:cNvPr id="3076" name="Text Box 15"/>
          <p:cNvSpPr txBox="1">
            <a:spLocks noChangeArrowheads="1"/>
          </p:cNvSpPr>
          <p:nvPr/>
        </p:nvSpPr>
        <p:spPr bwMode="auto">
          <a:xfrm>
            <a:off x="4041775" y="5076825"/>
            <a:ext cx="288131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it-IT" altLang="it-IT"/>
          </a:p>
        </p:txBody>
      </p:sp>
      <p:sp>
        <p:nvSpPr>
          <p:cNvPr id="3077" name="Text Box 16"/>
          <p:cNvSpPr txBox="1">
            <a:spLocks noChangeArrowheads="1"/>
          </p:cNvSpPr>
          <p:nvPr/>
        </p:nvSpPr>
        <p:spPr bwMode="auto">
          <a:xfrm>
            <a:off x="539750" y="5229225"/>
            <a:ext cx="4608513" cy="70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endParaRPr lang="it-IT" altLang="it-IT" sz="1600">
              <a:solidFill>
                <a:srgbClr val="0000CC"/>
              </a:solidFill>
              <a:latin typeface="Gill Sans Ultra Bold" pitchFamily="34" charset="0"/>
            </a:endParaRPr>
          </a:p>
          <a:p>
            <a:pPr algn="ctr" eaLnBrk="1" hangingPunct="1">
              <a:spcBef>
                <a:spcPct val="50000"/>
              </a:spcBef>
            </a:pPr>
            <a:endParaRPr lang="it-IT" altLang="it-IT" sz="1600">
              <a:solidFill>
                <a:srgbClr val="0000CC"/>
              </a:solidFill>
              <a:latin typeface="Gill Sans Ultra Bold" pitchFamily="34" charset="0"/>
            </a:endParaRPr>
          </a:p>
        </p:txBody>
      </p:sp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11592" y="2996952"/>
            <a:ext cx="7632650" cy="3630813"/>
          </a:xfrm>
          <a:prstGeom prst="rect">
            <a:avLst/>
          </a:prstGeom>
          <a:noFill/>
          <a:effectLst>
            <a:softEdge rad="0"/>
          </a:effectLst>
        </p:spPr>
      </p:pic>
      <p:sp>
        <p:nvSpPr>
          <p:cNvPr id="3079" name="Text Box 20"/>
          <p:cNvSpPr txBox="1">
            <a:spLocks noChangeArrowheads="1"/>
          </p:cNvSpPr>
          <p:nvPr/>
        </p:nvSpPr>
        <p:spPr bwMode="auto">
          <a:xfrm>
            <a:off x="250825" y="3500438"/>
            <a:ext cx="58340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it-IT" altLang="it-IT"/>
          </a:p>
        </p:txBody>
      </p:sp>
      <p:sp>
        <p:nvSpPr>
          <p:cNvPr id="3080" name="Text Box 21"/>
          <p:cNvSpPr txBox="1">
            <a:spLocks noChangeArrowheads="1"/>
          </p:cNvSpPr>
          <p:nvPr/>
        </p:nvSpPr>
        <p:spPr bwMode="auto">
          <a:xfrm>
            <a:off x="787400" y="4295775"/>
            <a:ext cx="67691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/>
              <a:t> </a:t>
            </a:r>
          </a:p>
        </p:txBody>
      </p:sp>
      <p:pic>
        <p:nvPicPr>
          <p:cNvPr id="3081" name="Picture 24" descr="Risultato immagini per Stemma della scuola italiana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95738" y="176213"/>
            <a:ext cx="863600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ttangolo 9"/>
          <p:cNvSpPr/>
          <p:nvPr/>
        </p:nvSpPr>
        <p:spPr>
          <a:xfrm>
            <a:off x="-103516" y="1010258"/>
            <a:ext cx="9351029" cy="92333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it-IT" sz="5400" b="1" i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I.I.S. ROCCO SCOTELLARO</a:t>
            </a:r>
            <a:endParaRPr lang="it-IT" sz="54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3083" name="CasellaDiTesto 13"/>
          <p:cNvSpPr txBox="1">
            <a:spLocks noChangeArrowheads="1"/>
          </p:cNvSpPr>
          <p:nvPr/>
        </p:nvSpPr>
        <p:spPr bwMode="auto">
          <a:xfrm>
            <a:off x="971550" y="1933575"/>
            <a:ext cx="72009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t-IT" altLang="it-IT" sz="2800" b="1">
                <a:solidFill>
                  <a:srgbClr val="00B0F0"/>
                </a:solidFill>
              </a:rPr>
              <a:t>LICEO SCIENZE UMANE</a:t>
            </a:r>
          </a:p>
          <a:p>
            <a:pPr algn="ctr" eaLnBrk="1" hangingPunct="1"/>
            <a:r>
              <a:rPr lang="it-IT" altLang="it-IT" sz="2800" b="1">
                <a:solidFill>
                  <a:srgbClr val="FF0000"/>
                </a:solidFill>
              </a:rPr>
              <a:t> </a:t>
            </a:r>
            <a:r>
              <a:rPr lang="it-IT" altLang="it-IT" sz="2800" b="1">
                <a:solidFill>
                  <a:srgbClr val="92D050"/>
                </a:solidFill>
              </a:rPr>
              <a:t>OPZIONE ECONOMICO-SOCIALE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duotone>
              <a:schemeClr val="bg1">
                <a:shade val="48000"/>
                <a:satMod val="110000"/>
                <a:lumMod val="40000"/>
              </a:schemeClr>
              <a:schemeClr val="bg1">
                <a:tint val="90000"/>
                <a:lumMod val="106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Picture 71">
            <a:extLst>
              <a:ext uri="{FF2B5EF4-FFF2-40B4-BE49-F238E27FC236}">
                <a16:creationId xmlns:a16="http://schemas.microsoft.com/office/drawing/2014/main" id="{576E8DBD-6DBD-4FCB-8FE8-8F0425C0B6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 useBgFill="1">
        <p:nvSpPr>
          <p:cNvPr id="74" name="Freeform 11">
            <a:extLst>
              <a:ext uri="{FF2B5EF4-FFF2-40B4-BE49-F238E27FC236}">
                <a16:creationId xmlns:a16="http://schemas.microsoft.com/office/drawing/2014/main" id="{70BE0118-665B-49AC-8ED9-B29C009CED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1906" y="0"/>
            <a:ext cx="8762857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6" name="Freeform 13">
            <a:extLst>
              <a:ext uri="{FF2B5EF4-FFF2-40B4-BE49-F238E27FC236}">
                <a16:creationId xmlns:a16="http://schemas.microsoft.com/office/drawing/2014/main" id="{DB8E4593-3024-4A7B-92FB-8114D72E57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4282257"/>
            <a:ext cx="8496942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8" name="Freeform 25">
            <a:extLst>
              <a:ext uri="{FF2B5EF4-FFF2-40B4-BE49-F238E27FC236}">
                <a16:creationId xmlns:a16="http://schemas.microsoft.com/office/drawing/2014/main" id="{F72029E6-113E-4A42-8D29-4B796B39B9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539684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0" name="Freeform 14">
            <a:extLst>
              <a:ext uri="{FF2B5EF4-FFF2-40B4-BE49-F238E27FC236}">
                <a16:creationId xmlns:a16="http://schemas.microsoft.com/office/drawing/2014/main" id="{FBAE6AE5-2B20-46E6-B338-A385BFF09F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-121350" y="293317"/>
            <a:ext cx="8525337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82" name="5-Point Star 24">
            <a:extLst>
              <a:ext uri="{FF2B5EF4-FFF2-40B4-BE49-F238E27FC236}">
                <a16:creationId xmlns:a16="http://schemas.microsoft.com/office/drawing/2014/main" id="{4555B12C-E2CF-448D-918F-96D0958DC63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420000">
            <a:off x="3166038" y="5111356"/>
            <a:ext cx="386540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84" name="Picture 83">
            <a:extLst>
              <a:ext uri="{FF2B5EF4-FFF2-40B4-BE49-F238E27FC236}">
                <a16:creationId xmlns:a16="http://schemas.microsoft.com/office/drawing/2014/main" id="{47458151-6535-4712-9D31-5BFEBD220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 useBgFill="1">
        <p:nvSpPr>
          <p:cNvPr id="86" name="Rectangle 85">
            <a:extLst>
              <a:ext uri="{FF2B5EF4-FFF2-40B4-BE49-F238E27FC236}">
                <a16:creationId xmlns:a16="http://schemas.microsoft.com/office/drawing/2014/main" id="{28F956D1-3AF5-47E1-BF12-D331E34AAA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82" y="0"/>
            <a:ext cx="3474747" cy="6858000"/>
          </a:xfrm>
          <a:prstGeom prst="rect">
            <a:avLst/>
          </a:prstGeom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8" name="Freeform 5">
            <a:extLst>
              <a:ext uri="{FF2B5EF4-FFF2-40B4-BE49-F238E27FC236}">
                <a16:creationId xmlns:a16="http://schemas.microsoft.com/office/drawing/2014/main" id="{4A5A7DD1-718C-42BE-9B90-4D960E22E3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8142" y="0"/>
            <a:ext cx="3219903" cy="6576643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4099" name="CasellaDiTesto 9"/>
          <p:cNvSpPr txBox="1">
            <a:spLocks noChangeArrowheads="1"/>
          </p:cNvSpPr>
          <p:nvPr/>
        </p:nvSpPr>
        <p:spPr bwMode="auto">
          <a:xfrm>
            <a:off x="334997" y="1304458"/>
            <a:ext cx="2494987" cy="290178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altLang="it-IT" sz="2700" cap="all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PIANO DI STUDI DEL LICEO DELLE SCIENZE UMANE OPZIONE ECONOMICO SOCIALE</a:t>
            </a: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9DE02FF1-20BC-4306-B0FB-AE6D71D737C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186653" cy="226225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2" name="Rectangle 91">
            <a:extLst>
              <a:ext uri="{FF2B5EF4-FFF2-40B4-BE49-F238E27FC236}">
                <a16:creationId xmlns:a16="http://schemas.microsoft.com/office/drawing/2014/main" id="{89A8C427-1B47-42B2-9206-1F34BE757DF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5752622"/>
            <a:ext cx="3187662" cy="780581"/>
          </a:xfrm>
          <a:prstGeom prst="rect">
            <a:avLst/>
          </a:pr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4" name="Rectangle 93">
            <a:extLst>
              <a:ext uri="{FF2B5EF4-FFF2-40B4-BE49-F238E27FC236}">
                <a16:creationId xmlns:a16="http://schemas.microsoft.com/office/drawing/2014/main" id="{C9864909-0F48-48BD-B525-B293738D4E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18912" y="450792"/>
            <a:ext cx="4977617" cy="5950008"/>
          </a:xfrm>
          <a:prstGeom prst="rect">
            <a:avLst/>
          </a:prstGeom>
          <a:solidFill>
            <a:schemeClr val="bg1"/>
          </a:solidFill>
          <a:ln w="57150" cmpd="thinThick">
            <a:noFill/>
            <a:miter lim="800000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5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3991025" y="1810920"/>
            <a:ext cx="4631078" cy="3230176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Risultato immagini per diritto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363" y="2420938"/>
            <a:ext cx="3671887" cy="215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7" descr="Risultato immagini per psicologia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89138"/>
            <a:ext cx="4716463" cy="2681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4" name="Text Box 10"/>
          <p:cNvSpPr txBox="1">
            <a:spLocks noChangeArrowheads="1"/>
          </p:cNvSpPr>
          <p:nvPr/>
        </p:nvSpPr>
        <p:spPr bwMode="auto">
          <a:xfrm>
            <a:off x="4383483" y="5075274"/>
            <a:ext cx="4436989" cy="40011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prstTxWarp prst="textWave2">
              <a:avLst/>
            </a:prstTxWarp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it-IT" sz="2000" dirty="0">
                <a:solidFill>
                  <a:srgbClr val="0000CC"/>
                </a:solidFill>
                <a:latin typeface="Lato Black" panose="020F0A02020204030203" pitchFamily="34" charset="0"/>
              </a:rPr>
              <a:t>DIRITTO ED ECONOMIA</a:t>
            </a:r>
            <a:r>
              <a:rPr lang="it-IT" sz="2000" dirty="0">
                <a:latin typeface="Lato Black" panose="020F0A02020204030203" pitchFamily="34" charset="0"/>
              </a:rPr>
              <a:t> </a:t>
            </a:r>
          </a:p>
        </p:txBody>
      </p:sp>
      <p:sp>
        <p:nvSpPr>
          <p:cNvPr id="2" name="Rettangolo 1"/>
          <p:cNvSpPr/>
          <p:nvPr/>
        </p:nvSpPr>
        <p:spPr>
          <a:xfrm>
            <a:off x="4383482" y="2967335"/>
            <a:ext cx="377026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it-IT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</a:p>
        </p:txBody>
      </p:sp>
      <p:sp>
        <p:nvSpPr>
          <p:cNvPr id="4" name="Rettangolo 3"/>
          <p:cNvSpPr/>
          <p:nvPr/>
        </p:nvSpPr>
        <p:spPr>
          <a:xfrm>
            <a:off x="138794" y="397731"/>
            <a:ext cx="886640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it-IT" sz="5400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MATERIE DI INDIRIZZO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395536" y="5075274"/>
            <a:ext cx="3600400" cy="400110"/>
          </a:xfrm>
          <a:prstGeom prst="rect">
            <a:avLst/>
          </a:prstGeom>
          <a:solidFill>
            <a:schemeClr val="bg1"/>
          </a:solidFill>
        </p:spPr>
        <p:txBody>
          <a:bodyPr>
            <a:prstTxWarp prst="textWave2">
              <a:avLst/>
            </a:prstTxWarp>
            <a:spAutoFit/>
          </a:bodyPr>
          <a:lstStyle/>
          <a:p>
            <a:pPr eaLnBrk="1" hangingPunct="1">
              <a:defRPr/>
            </a:pPr>
            <a:r>
              <a:rPr lang="it-IT" sz="2000" dirty="0">
                <a:solidFill>
                  <a:srgbClr val="0000CC"/>
                </a:solidFill>
                <a:latin typeface="Lato Black" panose="020F0A02020204030203" pitchFamily="34" charset="0"/>
              </a:rPr>
              <a:t>SCIENZE  UMANE</a:t>
            </a:r>
          </a:p>
        </p:txBody>
      </p:sp>
    </p:spTree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Risultato immagini per francese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9950" y="2852738"/>
            <a:ext cx="4464050" cy="2687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7" descr="Risultato immagini per spagnolo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2924175"/>
            <a:ext cx="4319587" cy="260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1330325" y="790559"/>
            <a:ext cx="6337300" cy="9461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it-IT" sz="2800" i="1" dirty="0">
                <a:ln w="0"/>
                <a:solidFill>
                  <a:srgbClr val="00B050"/>
                </a:solidFill>
                <a:effectLst>
                  <a:reflection blurRad="6350" stA="53000" endA="300" endPos="35500" dir="5400000" sy="-90000" algn="bl" rotWithShape="0"/>
                </a:effectLst>
                <a:latin typeface="Gill Sans Ultra Bold" panose="020B0A02020104020203" pitchFamily="34" charset="0"/>
              </a:rPr>
              <a:t>SECONDA LINGUA A SCELTA FRA</a:t>
            </a:r>
          </a:p>
        </p:txBody>
      </p:sp>
      <p:sp>
        <p:nvSpPr>
          <p:cNvPr id="6149" name="Text Box 9"/>
          <p:cNvSpPr txBox="1">
            <a:spLocks noChangeArrowheads="1"/>
          </p:cNvSpPr>
          <p:nvPr/>
        </p:nvSpPr>
        <p:spPr bwMode="auto">
          <a:xfrm>
            <a:off x="1601788" y="1809750"/>
            <a:ext cx="24479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altLang="it-IT" sz="6000" b="1">
                <a:solidFill>
                  <a:srgbClr val="B40C0C"/>
                </a:solidFill>
                <a:latin typeface="French Script MT" pitchFamily="66" charset="0"/>
              </a:rPr>
              <a:t>E</a:t>
            </a:r>
            <a:r>
              <a:rPr lang="it-IT" altLang="it-IT" sz="6000" b="1">
                <a:solidFill>
                  <a:srgbClr val="FFC000"/>
                </a:solidFill>
                <a:latin typeface="French Script MT" pitchFamily="66" charset="0"/>
              </a:rPr>
              <a:t>s</a:t>
            </a:r>
            <a:r>
              <a:rPr lang="it-IT" altLang="it-IT" sz="6000" b="1">
                <a:solidFill>
                  <a:srgbClr val="B40C0C"/>
                </a:solidFill>
                <a:latin typeface="French Script MT" pitchFamily="66" charset="0"/>
              </a:rPr>
              <a:t>p</a:t>
            </a:r>
            <a:r>
              <a:rPr lang="it-IT" altLang="it-IT" sz="6000" b="1">
                <a:solidFill>
                  <a:srgbClr val="FFC000"/>
                </a:solidFill>
                <a:latin typeface="French Script MT" pitchFamily="66" charset="0"/>
              </a:rPr>
              <a:t>a</a:t>
            </a:r>
            <a:r>
              <a:rPr lang="it-IT" altLang="it-IT" sz="6000" b="1">
                <a:solidFill>
                  <a:srgbClr val="B40C0C"/>
                </a:solidFill>
                <a:latin typeface="French Script MT" pitchFamily="66" charset="0"/>
              </a:rPr>
              <a:t>ñ</a:t>
            </a:r>
            <a:r>
              <a:rPr lang="it-IT" altLang="it-IT" sz="6000" b="1">
                <a:solidFill>
                  <a:srgbClr val="FFC000"/>
                </a:solidFill>
                <a:latin typeface="French Script MT" pitchFamily="66" charset="0"/>
              </a:rPr>
              <a:t>o</a:t>
            </a:r>
            <a:r>
              <a:rPr lang="it-IT" altLang="it-IT" sz="6000" b="1">
                <a:solidFill>
                  <a:srgbClr val="B40C0C"/>
                </a:solidFill>
                <a:latin typeface="French Script MT" pitchFamily="66" charset="0"/>
              </a:rPr>
              <a:t>l</a:t>
            </a:r>
          </a:p>
        </p:txBody>
      </p:sp>
      <p:sp>
        <p:nvSpPr>
          <p:cNvPr id="6150" name="Text Box 10"/>
          <p:cNvSpPr txBox="1">
            <a:spLocks noChangeArrowheads="1"/>
          </p:cNvSpPr>
          <p:nvPr/>
        </p:nvSpPr>
        <p:spPr bwMode="auto">
          <a:xfrm>
            <a:off x="5940425" y="1836738"/>
            <a:ext cx="223202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 sz="6000" b="1">
                <a:solidFill>
                  <a:srgbClr val="0000CC"/>
                </a:solidFill>
                <a:latin typeface="French Script MT" pitchFamily="66" charset="0"/>
              </a:rPr>
              <a:t>F</a:t>
            </a:r>
            <a:r>
              <a:rPr lang="it-IT" altLang="it-IT" sz="6000" b="1">
                <a:solidFill>
                  <a:srgbClr val="B40C0C"/>
                </a:solidFill>
                <a:latin typeface="French Script MT" pitchFamily="66" charset="0"/>
              </a:rPr>
              <a:t>r</a:t>
            </a:r>
            <a:r>
              <a:rPr lang="it-IT" altLang="it-IT" sz="6000" b="1">
                <a:solidFill>
                  <a:srgbClr val="0000CC"/>
                </a:solidFill>
                <a:latin typeface="French Script MT" pitchFamily="66" charset="0"/>
              </a:rPr>
              <a:t>a</a:t>
            </a:r>
            <a:r>
              <a:rPr lang="it-IT" altLang="it-IT" sz="6000" b="1">
                <a:solidFill>
                  <a:srgbClr val="B40C0C"/>
                </a:solidFill>
                <a:latin typeface="French Script MT" pitchFamily="66" charset="0"/>
              </a:rPr>
              <a:t>n</a:t>
            </a:r>
            <a:r>
              <a:rPr lang="it-IT" altLang="it-IT" sz="6000" b="1">
                <a:solidFill>
                  <a:srgbClr val="0000CC"/>
                </a:solidFill>
                <a:latin typeface="French Script MT" pitchFamily="66" charset="0"/>
              </a:rPr>
              <a:t>ç</a:t>
            </a:r>
            <a:r>
              <a:rPr lang="it-IT" altLang="it-IT" sz="6000" b="1">
                <a:solidFill>
                  <a:srgbClr val="B40C0C"/>
                </a:solidFill>
                <a:latin typeface="French Script MT" pitchFamily="66" charset="0"/>
              </a:rPr>
              <a:t>a</a:t>
            </a:r>
            <a:r>
              <a:rPr lang="it-IT" altLang="it-IT" sz="6000" b="1">
                <a:solidFill>
                  <a:srgbClr val="0000CC"/>
                </a:solidFill>
                <a:latin typeface="French Script MT" pitchFamily="66" charset="0"/>
              </a:rPr>
              <a:t>i</a:t>
            </a:r>
            <a:r>
              <a:rPr lang="it-IT" altLang="it-IT" sz="6000" b="1">
                <a:solidFill>
                  <a:srgbClr val="B40C0C"/>
                </a:solidFill>
                <a:latin typeface="French Script MT" pitchFamily="66" charset="0"/>
              </a:rPr>
              <a:t>s</a:t>
            </a:r>
          </a:p>
        </p:txBody>
      </p:sp>
    </p:spTree>
  </p:cSld>
  <p:clrMapOvr>
    <a:masterClrMapping/>
  </p:clrMapOvr>
  <p:transition spd="slow">
    <p:push dir="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AutoShape 7" descr="Risultato immagini per sfondo nero&quot;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7171" name="AutoShape 9" descr="Risultato immagini per sfondo nero&quot;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7172" name="AutoShape 11" descr="Risultato immagini per sfondo nero&quot;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7173" name="Picture 15" descr="Risultato immagini per sfondo nero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" y="96838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17" descr="Risultato immagini per psicologia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288" y="0"/>
            <a:ext cx="8496300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0" name="Text Box 18"/>
          <p:cNvSpPr txBox="1">
            <a:spLocks noChangeArrowheads="1"/>
          </p:cNvSpPr>
          <p:nvPr/>
        </p:nvSpPr>
        <p:spPr bwMode="auto">
          <a:xfrm>
            <a:off x="251681" y="3717707"/>
            <a:ext cx="8640638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prstTxWarp prst="textDeflate">
              <a:avLst/>
            </a:prstTxWarp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it-IT" sz="3200" dirty="0">
                <a:solidFill>
                  <a:schemeClr val="bg1"/>
                </a:solidFill>
                <a:latin typeface="Algerian" panose="04020705040A02060702" pitchFamily="82" charset="0"/>
              </a:rPr>
              <a:t>LE DISCIPLINE DELLE SCIENZE UMANE</a:t>
            </a:r>
            <a:r>
              <a:rPr lang="it-IT" sz="3600" dirty="0">
                <a:solidFill>
                  <a:schemeClr val="bg1"/>
                </a:solidFill>
                <a:latin typeface="Algerian" panose="04020705040A02060702" pitchFamily="82" charset="0"/>
              </a:rPr>
              <a:t>:</a:t>
            </a:r>
            <a:r>
              <a:rPr lang="it-IT" sz="3600" dirty="0">
                <a:latin typeface="Algerian" panose="04020705040A02060702" pitchFamily="82" charset="0"/>
              </a:rPr>
              <a:t> </a:t>
            </a:r>
            <a:r>
              <a:rPr lang="it-IT" dirty="0">
                <a:latin typeface="Algerian" panose="04020705040A02060702" pitchFamily="82" charset="0"/>
              </a:rPr>
              <a:t> </a:t>
            </a:r>
          </a:p>
        </p:txBody>
      </p:sp>
      <p:sp>
        <p:nvSpPr>
          <p:cNvPr id="7176" name="Text Box 19"/>
          <p:cNvSpPr txBox="1">
            <a:spLocks noChangeArrowheads="1"/>
          </p:cNvSpPr>
          <p:nvPr/>
        </p:nvSpPr>
        <p:spPr bwMode="auto">
          <a:xfrm>
            <a:off x="611188" y="4581525"/>
            <a:ext cx="2808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it-IT" altLang="it-IT"/>
          </a:p>
        </p:txBody>
      </p:sp>
      <p:sp>
        <p:nvSpPr>
          <p:cNvPr id="7177" name="Text Box 20"/>
          <p:cNvSpPr txBox="1">
            <a:spLocks noChangeArrowheads="1"/>
          </p:cNvSpPr>
          <p:nvPr/>
        </p:nvSpPr>
        <p:spPr bwMode="auto">
          <a:xfrm>
            <a:off x="468313" y="4508500"/>
            <a:ext cx="360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it-IT" altLang="it-IT"/>
          </a:p>
        </p:txBody>
      </p:sp>
      <p:sp>
        <p:nvSpPr>
          <p:cNvPr id="7178" name="Text Box 21"/>
          <p:cNvSpPr txBox="1">
            <a:spLocks noChangeArrowheads="1"/>
          </p:cNvSpPr>
          <p:nvPr/>
        </p:nvSpPr>
        <p:spPr bwMode="auto">
          <a:xfrm>
            <a:off x="908050" y="5035550"/>
            <a:ext cx="23399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buFontTx/>
              <a:buChar char="•"/>
            </a:pPr>
            <a:r>
              <a:rPr lang="it-IT" altLang="it-IT" sz="2400">
                <a:solidFill>
                  <a:srgbClr val="FF0000"/>
                </a:solidFill>
                <a:latin typeface="MV Boli" pitchFamily="2" charset="0"/>
              </a:rPr>
              <a:t>PSICOLOGI</a:t>
            </a:r>
            <a:r>
              <a:rPr lang="it-IT" altLang="it-IT" sz="2400">
                <a:solidFill>
                  <a:srgbClr val="FF0000"/>
                </a:solidFill>
                <a:latin typeface="Lato Black" pitchFamily="34" charset="0"/>
              </a:rPr>
              <a:t>A</a:t>
            </a:r>
          </a:p>
        </p:txBody>
      </p:sp>
      <p:sp>
        <p:nvSpPr>
          <p:cNvPr id="7179" name="Text Box 24"/>
          <p:cNvSpPr txBox="1">
            <a:spLocks noChangeArrowheads="1"/>
          </p:cNvSpPr>
          <p:nvPr/>
        </p:nvSpPr>
        <p:spPr bwMode="auto">
          <a:xfrm>
            <a:off x="287338" y="5734050"/>
            <a:ext cx="31686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it-IT" altLang="it-IT" sz="2400">
                <a:solidFill>
                  <a:srgbClr val="00B050"/>
                </a:solidFill>
                <a:latin typeface="MV Boli" pitchFamily="2" charset="0"/>
              </a:rPr>
              <a:t>SOCIOLOGIA</a:t>
            </a:r>
          </a:p>
        </p:txBody>
      </p:sp>
      <p:sp>
        <p:nvSpPr>
          <p:cNvPr id="7180" name="Text Box 26"/>
          <p:cNvSpPr txBox="1">
            <a:spLocks noChangeArrowheads="1"/>
          </p:cNvSpPr>
          <p:nvPr/>
        </p:nvSpPr>
        <p:spPr bwMode="auto">
          <a:xfrm>
            <a:off x="4319588" y="4878388"/>
            <a:ext cx="33131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it-IT" altLang="it-IT" sz="2400">
                <a:solidFill>
                  <a:srgbClr val="0066FF"/>
                </a:solidFill>
                <a:latin typeface="MV Boli" pitchFamily="2" charset="0"/>
              </a:rPr>
              <a:t>ANTROPOLOGIA</a:t>
            </a:r>
          </a:p>
        </p:txBody>
      </p:sp>
      <p:sp>
        <p:nvSpPr>
          <p:cNvPr id="7181" name="Text Box 27"/>
          <p:cNvSpPr txBox="1">
            <a:spLocks noChangeArrowheads="1"/>
          </p:cNvSpPr>
          <p:nvPr/>
        </p:nvSpPr>
        <p:spPr bwMode="auto">
          <a:xfrm>
            <a:off x="3635375" y="5516563"/>
            <a:ext cx="30956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it-IT" altLang="it-IT"/>
          </a:p>
        </p:txBody>
      </p:sp>
      <p:sp>
        <p:nvSpPr>
          <p:cNvPr id="7182" name="Text Box 28"/>
          <p:cNvSpPr txBox="1">
            <a:spLocks noChangeArrowheads="1"/>
          </p:cNvSpPr>
          <p:nvPr/>
        </p:nvSpPr>
        <p:spPr bwMode="auto">
          <a:xfrm>
            <a:off x="3276600" y="5703888"/>
            <a:ext cx="540067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it-IT" altLang="it-IT" sz="2400">
                <a:solidFill>
                  <a:srgbClr val="FFFF00"/>
                </a:solidFill>
                <a:latin typeface="MV Boli" pitchFamily="2" charset="0"/>
              </a:rPr>
              <a:t>METODOLOGIA DELLA RICERCA </a:t>
            </a:r>
          </a:p>
        </p:txBody>
      </p:sp>
    </p:spTree>
  </p:cSld>
  <p:clrMapOvr>
    <a:masterClrMapping/>
  </p:clrMapOvr>
  <p:transition spd="slow">
    <p:push dir="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8195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8196" name="Picture 5" descr="Risultato immagini per sfondo nero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950" y="0"/>
            <a:ext cx="9902825" cy="895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Picture 11" descr="9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150" y="0"/>
            <a:ext cx="5903913" cy="393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628650" y="4692650"/>
            <a:ext cx="8912225" cy="28003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it-IT" sz="2000" b="1" dirty="0">
                <a:solidFill>
                  <a:schemeClr val="bg1"/>
                </a:solidFill>
                <a:latin typeface="Century Gothic" pitchFamily="34" charset="0"/>
              </a:rPr>
              <a:t>Una definizione comunemente accettata di psicologia è: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it-IT" sz="2000" b="1" dirty="0">
                <a:solidFill>
                  <a:schemeClr val="bg1"/>
                </a:solidFill>
                <a:latin typeface="Century Gothic" pitchFamily="34" charset="0"/>
              </a:rPr>
              <a:t>"</a:t>
            </a:r>
            <a:r>
              <a:rPr lang="it-IT" sz="2400" b="1" dirty="0">
                <a:solidFill>
                  <a:schemeClr val="bg1"/>
                </a:solidFill>
                <a:latin typeface="Century Gothic" pitchFamily="34" charset="0"/>
              </a:rPr>
              <a:t>scienza del comportamento e dei processi mentali</a:t>
            </a:r>
            <a:r>
              <a:rPr lang="it-IT" sz="2000" b="1" dirty="0">
                <a:solidFill>
                  <a:schemeClr val="bg1"/>
                </a:solidFill>
                <a:latin typeface="Century Gothic" pitchFamily="34" charset="0"/>
              </a:rPr>
              <a:t>".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it-IT" sz="2000" b="1" dirty="0">
                <a:solidFill>
                  <a:schemeClr val="bg1"/>
                </a:solidFill>
                <a:latin typeface="Century Gothic" pitchFamily="34" charset="0"/>
              </a:rPr>
              <a:t> La parola psicologia deriva da: </a:t>
            </a:r>
          </a:p>
          <a:p>
            <a:pPr marL="285750" indent="-285750" eaLnBrk="1" hangingPunct="1">
              <a:spcBef>
                <a:spcPct val="50000"/>
              </a:spcBef>
              <a:buFontTx/>
              <a:buChar char="-"/>
              <a:defRPr/>
            </a:pPr>
            <a:r>
              <a:rPr lang="it-IT" sz="2000" b="1" dirty="0">
                <a:solidFill>
                  <a:schemeClr val="bg1"/>
                </a:solidFill>
                <a:latin typeface="Century Gothic" pitchFamily="34" charset="0"/>
              </a:rPr>
              <a:t>"</a:t>
            </a:r>
            <a:r>
              <a:rPr lang="it-IT" sz="2000" b="1" dirty="0" err="1">
                <a:solidFill>
                  <a:schemeClr val="bg1"/>
                </a:solidFill>
                <a:latin typeface="Century Gothic" pitchFamily="34" charset="0"/>
              </a:rPr>
              <a:t>lógos</a:t>
            </a:r>
            <a:r>
              <a:rPr lang="it-IT" sz="2000" b="1" dirty="0">
                <a:solidFill>
                  <a:schemeClr val="bg1"/>
                </a:solidFill>
                <a:latin typeface="Century Gothic" pitchFamily="34" charset="0"/>
              </a:rPr>
              <a:t>" che significa discorso, ragionamento, scienza e</a:t>
            </a:r>
          </a:p>
          <a:p>
            <a:pPr marL="285750" indent="-285750" eaLnBrk="1" hangingPunct="1">
              <a:spcBef>
                <a:spcPct val="50000"/>
              </a:spcBef>
              <a:buFontTx/>
              <a:buChar char="-"/>
              <a:defRPr/>
            </a:pPr>
            <a:r>
              <a:rPr lang="it-IT" sz="2000" b="1" dirty="0">
                <a:solidFill>
                  <a:schemeClr val="bg1"/>
                </a:solidFill>
                <a:latin typeface="Century Gothic" pitchFamily="34" charset="0"/>
              </a:rPr>
              <a:t>"psiche" che significa anima. </a:t>
            </a:r>
          </a:p>
          <a:p>
            <a:pPr eaLnBrk="1" hangingPunct="1">
              <a:spcBef>
                <a:spcPct val="50000"/>
              </a:spcBef>
              <a:defRPr/>
            </a:pPr>
            <a:r>
              <a:rPr lang="it-IT" sz="2000" b="1" dirty="0">
                <a:solidFill>
                  <a:schemeClr val="bg1"/>
                </a:solidFill>
                <a:latin typeface="Century Gothic" pitchFamily="34" charset="0"/>
              </a:rPr>
              <a:t>Quindi letteralmente la psicologia è la scienza dell'anima</a:t>
            </a:r>
          </a:p>
        </p:txBody>
      </p:sp>
      <p:sp>
        <p:nvSpPr>
          <p:cNvPr id="8199" name="WordArt 13"/>
          <p:cNvSpPr>
            <a:spLocks noChangeArrowheads="1" noChangeShapeType="1" noTextEdit="1"/>
          </p:cNvSpPr>
          <p:nvPr/>
        </p:nvSpPr>
        <p:spPr bwMode="auto">
          <a:xfrm>
            <a:off x="3348038" y="3644900"/>
            <a:ext cx="2774950" cy="571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3200" i="1" kern="1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La psicologia</a:t>
            </a:r>
          </a:p>
        </p:txBody>
      </p:sp>
    </p:spTree>
  </p:cSld>
  <p:clrMapOvr>
    <a:masterClrMapping/>
  </p:clrMapOvr>
  <p:transition spd="slow">
    <p:push dir="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O-que-%C3%A9-Sociologia-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6013" y="3154363"/>
            <a:ext cx="3455987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Picture 7" descr="frases-de-sociolog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713" y="0"/>
            <a:ext cx="5327650" cy="3182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Text Box 8"/>
          <p:cNvSpPr txBox="1">
            <a:spLocks noChangeArrowheads="1"/>
          </p:cNvSpPr>
          <p:nvPr/>
        </p:nvSpPr>
        <p:spPr bwMode="auto">
          <a:xfrm>
            <a:off x="539750" y="4437063"/>
            <a:ext cx="3168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it-IT" altLang="it-IT"/>
          </a:p>
        </p:txBody>
      </p:sp>
      <p:sp>
        <p:nvSpPr>
          <p:cNvPr id="9221" name="Text Box 9"/>
          <p:cNvSpPr txBox="1">
            <a:spLocks noChangeArrowheads="1"/>
          </p:cNvSpPr>
          <p:nvPr/>
        </p:nvSpPr>
        <p:spPr bwMode="auto">
          <a:xfrm>
            <a:off x="539750" y="4557713"/>
            <a:ext cx="7848600" cy="18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 sz="2800">
                <a:solidFill>
                  <a:srgbClr val="0066FF"/>
                </a:solidFill>
                <a:latin typeface="Aharoni" pitchFamily="2" charset="-79"/>
                <a:ea typeface="Verdana" pitchFamily="34" charset="0"/>
                <a:cs typeface="Aharoni" pitchFamily="2" charset="-79"/>
              </a:rPr>
              <a:t>Discorso scientifico sulla realtà sociale che mira a cogliere le cause  e le manifestazioni dei fenomeni sociali e l’ agire sociale degli individui nel modo più obbiettivo possibile </a:t>
            </a:r>
            <a:r>
              <a:rPr lang="it-IT" altLang="it-IT" sz="2800">
                <a:latin typeface="Verdana" pitchFamily="34" charset="0"/>
                <a:ea typeface="Verdana" pitchFamily="34" charset="0"/>
                <a:cs typeface="Aharoni" pitchFamily="2" charset="-79"/>
              </a:rPr>
              <a:t> </a:t>
            </a:r>
          </a:p>
        </p:txBody>
      </p:sp>
      <p:sp>
        <p:nvSpPr>
          <p:cNvPr id="9222" name="Rettangolo 1"/>
          <p:cNvSpPr>
            <a:spLocks noChangeArrowheads="1"/>
          </p:cNvSpPr>
          <p:nvPr/>
        </p:nvSpPr>
        <p:spPr bwMode="auto">
          <a:xfrm>
            <a:off x="539750" y="5619750"/>
            <a:ext cx="57419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/>
            <a:r>
              <a:rPr lang="it-IT" altLang="it-IT">
                <a:solidFill>
                  <a:srgbClr val="3E3F3E"/>
                </a:solidFill>
                <a:latin typeface="Crimson Text"/>
              </a:rPr>
              <a:t> </a:t>
            </a:r>
            <a:endParaRPr lang="it-IT" altLang="it-IT"/>
          </a:p>
        </p:txBody>
      </p:sp>
    </p:spTree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7" descr="Risultato immagini per sfondo nero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9" descr="Immagine correla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27200" y="0"/>
            <a:ext cx="7416800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8" name="WordArt 10"/>
          <p:cNvSpPr>
            <a:spLocks noChangeArrowheads="1" noChangeShapeType="1" noTextEdit="1"/>
          </p:cNvSpPr>
          <p:nvPr/>
        </p:nvSpPr>
        <p:spPr bwMode="auto">
          <a:xfrm>
            <a:off x="539750" y="549275"/>
            <a:ext cx="3960813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3600" b="1" kern="10">
                <a:ln w="9525">
                  <a:solidFill>
                    <a:srgbClr val="0000CC"/>
                  </a:solidFill>
                  <a:round/>
                  <a:headEnd/>
                  <a:tailEnd/>
                </a:ln>
                <a:solidFill>
                  <a:srgbClr val="0000CC"/>
                </a:solidFill>
                <a:latin typeface="PMingLiU-ExtB"/>
                <a:ea typeface="PMingLiU-ExtB"/>
              </a:rPr>
              <a:t>ANTROPOLOGIA</a:t>
            </a:r>
          </a:p>
        </p:txBody>
      </p:sp>
      <p:sp>
        <p:nvSpPr>
          <p:cNvPr id="11269" name="Text Box 12"/>
          <p:cNvSpPr txBox="1">
            <a:spLocks noChangeArrowheads="1"/>
          </p:cNvSpPr>
          <p:nvPr/>
        </p:nvSpPr>
        <p:spPr bwMode="auto">
          <a:xfrm>
            <a:off x="468313" y="1557338"/>
            <a:ext cx="5040312" cy="486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 sz="200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Antropologia significa discorso scientifico sull'essere umano.</a:t>
            </a:r>
          </a:p>
          <a:p>
            <a:pPr eaLnBrk="1" hangingPunct="1">
              <a:spcBef>
                <a:spcPct val="50000"/>
              </a:spcBef>
            </a:pPr>
            <a:r>
              <a:rPr lang="it-IT" altLang="it-IT" sz="200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Gli antropologi studiano l'uomo in quanto elaboratore di cultura. </a:t>
            </a:r>
          </a:p>
          <a:p>
            <a:pPr eaLnBrk="1" hangingPunct="1">
              <a:spcBef>
                <a:spcPct val="50000"/>
              </a:spcBef>
            </a:pPr>
            <a:r>
              <a:rPr lang="it-IT" altLang="it-IT" sz="200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Elaborare una cultura significa modificare le proprie condizioni di vita, introducendo regole di vario tipo, ad esempio: matrimoniali, religiose, economiche, etc..</a:t>
            </a:r>
          </a:p>
          <a:p>
            <a:pPr eaLnBrk="1" hangingPunct="1">
              <a:spcBef>
                <a:spcPct val="50000"/>
              </a:spcBef>
            </a:pPr>
            <a:r>
              <a:rPr lang="it-IT" altLang="it-IT" sz="2000">
                <a:solidFill>
                  <a:schemeClr val="bg1"/>
                </a:solidFill>
                <a:latin typeface="Lucida Sans Unicode" pitchFamily="34" charset="0"/>
                <a:cs typeface="Lucida Sans Unicode" pitchFamily="34" charset="0"/>
              </a:rPr>
              <a:t>In termini più tecnici, l'antropologo studia le risposte che gli uomini hanno dato ai problemi di sopravvivenza e carca di capire il significato unitario della vita sociale dei popoli</a:t>
            </a:r>
          </a:p>
        </p:txBody>
      </p:sp>
    </p:spTree>
  </p:cSld>
  <p:clrMapOvr>
    <a:masterClrMapping/>
  </p:clrMapOvr>
  <p:transition spd="slow">
    <p:push dir="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5" descr="Risultato immagini per sfondo nero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AutoShape 17" descr="6d883e37-9c29-4f5f-a0c1-79f7a1476dd4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10244" name="AutoShape 19" descr="6d883e37-9c29-4f5f-a0c1-79f7a1476dd4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10245" name="AutoShape 21" descr="6d883e37-9c29-4f5f-a0c1-79f7a1476dd4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10246" name="AutoShape 23" descr="6d883e37-9c29-4f5f-a0c1-79f7a1476dd4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10247" name="Picture 24" descr="WhatsApp Image 2019-12-10 at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3141663"/>
            <a:ext cx="4021137" cy="31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8" name="Text Box 25"/>
          <p:cNvSpPr txBox="1">
            <a:spLocks noChangeArrowheads="1"/>
          </p:cNvSpPr>
          <p:nvPr/>
        </p:nvSpPr>
        <p:spPr bwMode="auto">
          <a:xfrm>
            <a:off x="0" y="404813"/>
            <a:ext cx="61928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 sz="2800">
                <a:solidFill>
                  <a:srgbClr val="FFFF00"/>
                </a:solidFill>
                <a:latin typeface="Gill Sans Ultra Bold" pitchFamily="34" charset="0"/>
              </a:rPr>
              <a:t>Metodologia della ricerca </a:t>
            </a:r>
          </a:p>
        </p:txBody>
      </p:sp>
      <p:sp>
        <p:nvSpPr>
          <p:cNvPr id="10249" name="Text Box 26"/>
          <p:cNvSpPr txBox="1">
            <a:spLocks noChangeArrowheads="1"/>
          </p:cNvSpPr>
          <p:nvPr/>
        </p:nvSpPr>
        <p:spPr bwMode="auto">
          <a:xfrm>
            <a:off x="755650" y="1341438"/>
            <a:ext cx="3816350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 sz="2400">
                <a:solidFill>
                  <a:srgbClr val="CC3399"/>
                </a:solidFill>
                <a:latin typeface="Gill Sans Ultra Bold" pitchFamily="34" charset="0"/>
              </a:rPr>
              <a:t>E’ la disciplina che studia le procedure che il ricercatore deve seguire affinché la sua ricerca abbia i canoni della scientificità. Essa quindi descrive le tecniche e i metodi usati nella ricerca sociale.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 descr="Risultato immagini per diritto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56325" y="476250"/>
            <a:ext cx="2533650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7" descr="Risultato immagini per diritto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365625"/>
            <a:ext cx="2376488" cy="177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9" descr="Risultato immagini per economia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288" y="549275"/>
            <a:ext cx="3097212" cy="174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11" descr="Risultato immagini per economia&quot;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9700" y="4292600"/>
            <a:ext cx="3240088" cy="143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 Box 12"/>
          <p:cNvSpPr txBox="1">
            <a:spLocks noChangeArrowheads="1"/>
          </p:cNvSpPr>
          <p:nvPr/>
        </p:nvSpPr>
        <p:spPr bwMode="auto">
          <a:xfrm>
            <a:off x="1258888" y="2997200"/>
            <a:ext cx="684212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it-IT" altLang="it-IT" sz="4800" dirty="0">
                <a:solidFill>
                  <a:srgbClr val="FF0000"/>
                </a:solidFill>
                <a:effectLst>
                  <a:reflection blurRad="6350" stA="60000" endA="900" endPos="58000" dir="5400000" sy="-100000" algn="bl" rotWithShape="0"/>
                </a:effectLst>
                <a:latin typeface="Berlin Sans FB Demi" pitchFamily="34" charset="0"/>
              </a:rPr>
              <a:t>DIRITTO</a:t>
            </a:r>
            <a:r>
              <a:rPr lang="it-IT" altLang="it-IT" sz="4800" dirty="0">
                <a:effectLst>
                  <a:reflection blurRad="6350" stA="60000" endA="900" endPos="58000" dir="5400000" sy="-100000" algn="bl" rotWithShape="0"/>
                </a:effectLst>
                <a:latin typeface="Berlin Sans FB Demi" pitchFamily="34" charset="0"/>
              </a:rPr>
              <a:t> ED </a:t>
            </a:r>
            <a:r>
              <a:rPr lang="it-IT" altLang="it-IT" sz="4800" dirty="0">
                <a:solidFill>
                  <a:srgbClr val="009900"/>
                </a:solidFill>
                <a:effectLst>
                  <a:reflection blurRad="6350" stA="60000" endA="900" endPos="58000" dir="5400000" sy="-100000" algn="bl" rotWithShape="0"/>
                </a:effectLst>
                <a:latin typeface="Berlin Sans FB Demi" pitchFamily="34" charset="0"/>
              </a:rPr>
              <a:t>ECONOMIA</a:t>
            </a:r>
            <a:r>
              <a:rPr lang="it-IT" altLang="it-IT" sz="4800" dirty="0">
                <a:effectLst>
                  <a:reflection blurRad="6350" stA="60000" endA="900" endPos="58000" dir="5400000" sy="-100000" algn="bl" rotWithShape="0"/>
                </a:effectLst>
                <a:latin typeface="Berlin Sans FB Demi" pitchFamily="34" charset="0"/>
              </a:rPr>
              <a:t> </a:t>
            </a:r>
          </a:p>
        </p:txBody>
      </p:sp>
    </p:spTree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Image result for diritto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17032"/>
            <a:ext cx="5076056" cy="31409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8"/>
          <p:cNvSpPr txBox="1">
            <a:spLocks noChangeArrowheads="1"/>
          </p:cNvSpPr>
          <p:nvPr/>
        </p:nvSpPr>
        <p:spPr bwMode="auto">
          <a:xfrm>
            <a:off x="539552" y="404664"/>
            <a:ext cx="7704856" cy="1015663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6000" b="1">
                <a:solidFill>
                  <a:srgbClr val="FF0000"/>
                </a:solidFill>
                <a:latin typeface="Calisto MT" pitchFamily="18" charset="0"/>
              </a:rPr>
              <a:t>DIRITTO</a:t>
            </a:r>
            <a:r>
              <a:rPr lang="it-IT" altLang="it-IT" sz="6000" b="1">
                <a:latin typeface="Calisto MT" pitchFamily="18" charset="0"/>
              </a:rPr>
              <a:t> </a:t>
            </a:r>
            <a:endParaRPr lang="it-IT" altLang="it-IT" sz="6000" b="1" dirty="0">
              <a:latin typeface="Calisto MT" pitchFamily="18" charset="0"/>
            </a:endParaRPr>
          </a:p>
        </p:txBody>
      </p:sp>
      <p:sp>
        <p:nvSpPr>
          <p:cNvPr id="18436" name="Text Box 9"/>
          <p:cNvSpPr txBox="1">
            <a:spLocks noChangeArrowheads="1"/>
          </p:cNvSpPr>
          <p:nvPr/>
        </p:nvSpPr>
        <p:spPr bwMode="auto">
          <a:xfrm>
            <a:off x="827584" y="1844824"/>
            <a:ext cx="76327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3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pperplate Gothic Bold" pitchFamily="34" charset="0"/>
              </a:rPr>
              <a:t>È  la  scienza  delle  regole giuridiche  che  disciplinano la  convivenza  sociale.</a:t>
            </a:r>
            <a:endParaRPr lang="it-IT" altLang="it-IT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pperplate Gothic Bold" pitchFamily="34" charset="0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6" descr="Image result for economia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967163"/>
            <a:ext cx="5257800" cy="2890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 Box 7"/>
          <p:cNvSpPr txBox="1">
            <a:spLocks noChangeArrowheads="1"/>
          </p:cNvSpPr>
          <p:nvPr/>
        </p:nvSpPr>
        <p:spPr bwMode="auto">
          <a:xfrm>
            <a:off x="395536" y="404813"/>
            <a:ext cx="8424935" cy="91440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5400" b="1">
                <a:solidFill>
                  <a:srgbClr val="009900"/>
                </a:solidFill>
                <a:latin typeface="Copperplate Gothic Bold" pitchFamily="34" charset="0"/>
              </a:rPr>
              <a:t>           ECONOMIA</a:t>
            </a:r>
            <a:endParaRPr lang="it-IT" altLang="it-IT" sz="5400" b="1" dirty="0">
              <a:solidFill>
                <a:srgbClr val="009900"/>
              </a:solidFill>
              <a:latin typeface="Calisto MT" pitchFamily="18" charset="0"/>
            </a:endParaRPr>
          </a:p>
        </p:txBody>
      </p:sp>
      <p:sp>
        <p:nvSpPr>
          <p:cNvPr id="19460" name="Text Box 8"/>
          <p:cNvSpPr txBox="1">
            <a:spLocks noChangeArrowheads="1"/>
          </p:cNvSpPr>
          <p:nvPr/>
        </p:nvSpPr>
        <p:spPr bwMode="auto">
          <a:xfrm>
            <a:off x="467544" y="1628774"/>
            <a:ext cx="813690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 sz="4000" b="1">
                <a:latin typeface="Copperplate Gothic Bold" pitchFamily="34" charset="0"/>
              </a:rPr>
              <a:t>È  la  scienza  delle  scelte responsabili  sulle  risorse di  cui  l’uomo  dispone.</a:t>
            </a:r>
            <a:endParaRPr lang="it-IT" altLang="it-IT" sz="4000" b="1" dirty="0">
              <a:latin typeface="Copperplate Gothic Bold" pitchFamily="34" charset="0"/>
            </a:endParaRPr>
          </a:p>
        </p:txBody>
      </p:sp>
    </p:spTree>
  </p:cSld>
  <p:clrMapOvr>
    <a:masterClrMapping/>
  </p:clrMapOvr>
  <p:transition spd="slow">
    <p:push dir="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AutoShape 5" descr="Image result for palazzo montecitorio&quot;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20483" name="AutoShape 7" descr="Image result for palazzo montecitorio&quot;"/>
          <p:cNvSpPr>
            <a:spLocks noChangeAspect="1" noChangeArrowheads="1"/>
          </p:cNvSpPr>
          <p:nvPr/>
        </p:nvSpPr>
        <p:spPr bwMode="auto"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20484" name="AutoShape 9" descr="eb7215c6-2894-4115-a16f-b2eb4afb7041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20485" name="AutoShape 11" descr="eb7215c6-2894-4115-a16f-b2eb4afb7041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20486" name="AutoShape 13" descr="eb7215c6-2894-4115-a16f-b2eb4afb7041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20487" name="AutoShape 15" descr="eb7215c6-2894-4115-a16f-b2eb4afb7041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20488" name="AutoShape 17" descr="eb7215c6-2894-4115-a16f-b2eb4afb7041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pic>
        <p:nvPicPr>
          <p:cNvPr id="20489" name="Picture 18" descr="WhatsApp Image 2019-12-16 at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824536" cy="350646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0490" name="AutoShape 20" descr="27bc26cd-7cb5-4930-ac77-e3e5f634592f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sp>
        <p:nvSpPr>
          <p:cNvPr id="20491" name="AutoShape 22" descr="27bc26cd-7cb5-4930-ac77-e3e5f634592f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it-IT"/>
          </a:p>
        </p:txBody>
      </p:sp>
      <p:pic>
        <p:nvPicPr>
          <p:cNvPr id="20492" name="Picture 23" descr="WhatsApp Image 2019-12-16 at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2996952"/>
            <a:ext cx="5365625" cy="35324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CasellaDiTesto 12"/>
          <p:cNvSpPr txBox="1"/>
          <p:nvPr/>
        </p:nvSpPr>
        <p:spPr>
          <a:xfrm>
            <a:off x="5220072" y="836712"/>
            <a:ext cx="3600400" cy="1631216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it-IT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I  NOSTRI   LAVORI   </a:t>
            </a:r>
            <a:r>
              <a:rPr lang="it-IT" sz="20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DI</a:t>
            </a:r>
            <a:r>
              <a:rPr lang="it-IT" sz="20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 GRUPPO NEL CORSO DELL’ANNO </a:t>
            </a:r>
            <a:r>
              <a:rPr lang="it-IT" sz="2000" b="1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</a:rPr>
              <a:t>SCOLASTICO…</a:t>
            </a:r>
            <a:endParaRPr lang="it-IT" sz="2000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395536" y="4365104"/>
            <a:ext cx="2376264" cy="1693352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it-IT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Black" pitchFamily="34" charset="0"/>
                <a:cs typeface="Aharoni" pitchFamily="2" charset="-79"/>
              </a:rPr>
              <a:t>GRAZIE  AI  QUALI  ABBIAMO CONSOLIDATO   LO  STUDIO  DEL DIRITTO.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 descr="Image result for palazzo montecitorio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2133600"/>
            <a:ext cx="7572375" cy="407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Text Box 6"/>
          <p:cNvSpPr txBox="1">
            <a:spLocks noChangeArrowheads="1"/>
          </p:cNvSpPr>
          <p:nvPr/>
        </p:nvSpPr>
        <p:spPr bwMode="auto">
          <a:xfrm>
            <a:off x="755576" y="549275"/>
            <a:ext cx="7776864" cy="954107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800" b="1" i="1" dirty="0">
                <a:solidFill>
                  <a:srgbClr val="0000CC"/>
                </a:solidFill>
                <a:latin typeface="Goudy Stout" pitchFamily="18" charset="0"/>
              </a:rPr>
              <a:t>palazzo  </a:t>
            </a:r>
            <a:r>
              <a:rPr lang="it-IT" altLang="it-IT" sz="2800" b="1" i="1" dirty="0" err="1">
                <a:solidFill>
                  <a:srgbClr val="0000CC"/>
                </a:solidFill>
                <a:latin typeface="Goudy Stout" pitchFamily="18" charset="0"/>
              </a:rPr>
              <a:t>montecitorio</a:t>
            </a:r>
            <a:endParaRPr lang="it-IT" altLang="it-IT" sz="2800" b="1" i="1" dirty="0">
              <a:solidFill>
                <a:srgbClr val="0000CC"/>
              </a:solidFill>
              <a:latin typeface="Goudy Stout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AutoShape 5" descr="1201246b-1650-456d-8b10-c91d75a3aa84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22531" name="AutoShape 7" descr="1201246b-1650-456d-8b10-c91d75a3aa84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22532" name="Picture 8" descr="WhatsApp Image 2019-12-12 at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44675"/>
            <a:ext cx="4176712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 Box 9"/>
          <p:cNvSpPr txBox="1">
            <a:spLocks noChangeArrowheads="1"/>
          </p:cNvSpPr>
          <p:nvPr/>
        </p:nvSpPr>
        <p:spPr bwMode="auto">
          <a:xfrm>
            <a:off x="468313" y="620713"/>
            <a:ext cx="84597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it-IT" altLang="it-IT"/>
          </a:p>
        </p:txBody>
      </p:sp>
      <p:sp>
        <p:nvSpPr>
          <p:cNvPr id="22534" name="Text Box 10"/>
          <p:cNvSpPr txBox="1">
            <a:spLocks noChangeArrowheads="1"/>
          </p:cNvSpPr>
          <p:nvPr/>
        </p:nvSpPr>
        <p:spPr bwMode="auto">
          <a:xfrm>
            <a:off x="1619250" y="549275"/>
            <a:ext cx="6553200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 sz="6000" dirty="0">
                <a:solidFill>
                  <a:srgbClr val="B40C0C"/>
                </a:solidFill>
                <a:effectLst>
                  <a:reflection blurRad="6350" stA="60000" endA="900" endPos="58000" dir="5400000" sy="-100000" algn="bl" rotWithShape="0"/>
                </a:effectLst>
                <a:latin typeface="Aharoni" pitchFamily="2" charset="-79"/>
                <a:cs typeface="Aharoni" pitchFamily="2" charset="-79"/>
              </a:rPr>
              <a:t>NEL TRIENNIO</a:t>
            </a:r>
            <a:r>
              <a:rPr lang="it-IT" altLang="it-IT" sz="6000" dirty="0">
                <a:effectLst>
                  <a:reflection blurRad="6350" stA="60000" endA="900" endPos="58000" dir="5400000" sy="-100000" algn="bl" rotWithShape="0"/>
                </a:effectLst>
                <a:latin typeface="Aharoni" pitchFamily="2" charset="-79"/>
                <a:cs typeface="Aharoni" pitchFamily="2" charset="-79"/>
              </a:rPr>
              <a:t> </a:t>
            </a:r>
          </a:p>
        </p:txBody>
      </p:sp>
      <p:sp>
        <p:nvSpPr>
          <p:cNvPr id="22535" name="Text Box 11"/>
          <p:cNvSpPr txBox="1">
            <a:spLocks noChangeArrowheads="1"/>
          </p:cNvSpPr>
          <p:nvPr/>
        </p:nvSpPr>
        <p:spPr bwMode="auto">
          <a:xfrm>
            <a:off x="5003800" y="2349500"/>
            <a:ext cx="3889375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innerShdw blurRad="114300">
              <a:prstClr val="black"/>
            </a:innerShdw>
          </a:effec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 sz="2800" b="1" dirty="0">
                <a:solidFill>
                  <a:srgbClr val="0070C0"/>
                </a:solidFill>
                <a:latin typeface="Franklin Gothic Heavy" pitchFamily="34" charset="0"/>
              </a:rPr>
              <a:t>Siamo impegnati con attività di alternanza scuola-lavoro con enti del territorio.</a:t>
            </a:r>
          </a:p>
        </p:txBody>
      </p:sp>
      <p:sp>
        <p:nvSpPr>
          <p:cNvPr id="22536" name="AutoShape 13"/>
          <p:cNvSpPr>
            <a:spLocks noChangeArrowheads="1"/>
          </p:cNvSpPr>
          <p:nvPr/>
        </p:nvSpPr>
        <p:spPr bwMode="auto">
          <a:xfrm rot="3220569">
            <a:off x="6532197" y="1448394"/>
            <a:ext cx="1225550" cy="481012"/>
          </a:xfrm>
          <a:prstGeom prst="rightArrow">
            <a:avLst>
              <a:gd name="adj1" fmla="val 50000"/>
              <a:gd name="adj2" fmla="val 63696"/>
            </a:avLst>
          </a:prstGeom>
          <a:solidFill>
            <a:srgbClr val="B40C0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it-IT" altLang="it-IT"/>
          </a:p>
        </p:txBody>
      </p:sp>
      <p:pic>
        <p:nvPicPr>
          <p:cNvPr id="22537" name="Picture 15" descr="Risultato immagini per ragazzi e bambini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100" y="4076700"/>
            <a:ext cx="47879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4"/>
          <p:cNvSpPr>
            <a:spLocks noChangeArrowheads="1"/>
          </p:cNvSpPr>
          <p:nvPr/>
        </p:nvSpPr>
        <p:spPr bwMode="auto">
          <a:xfrm>
            <a:off x="323850" y="260350"/>
            <a:ext cx="81835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it-IT" altLang="it-IT" sz="3600" dirty="0">
                <a:solidFill>
                  <a:srgbClr val="DC1702"/>
                </a:solidFill>
                <a:effectLst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Cooper Black" pitchFamily="18" charset="0"/>
              </a:rPr>
              <a:t>Questo corso di studi è indicato se sei interessato/a:</a:t>
            </a:r>
          </a:p>
        </p:txBody>
      </p:sp>
      <p:sp>
        <p:nvSpPr>
          <p:cNvPr id="23555" name="Rectangle 5"/>
          <p:cNvSpPr>
            <a:spLocks noChangeArrowheads="1"/>
          </p:cNvSpPr>
          <p:nvPr/>
        </p:nvSpPr>
        <p:spPr bwMode="auto">
          <a:xfrm>
            <a:off x="5364163" y="692150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endParaRPr lang="it-IT" altLang="it-IT" sz="2400">
              <a:solidFill>
                <a:srgbClr val="0000CC"/>
              </a:solidFill>
              <a:latin typeface="Gill Sans Ultra Bold" pitchFamily="34" charset="0"/>
            </a:endParaRPr>
          </a:p>
        </p:txBody>
      </p:sp>
      <p:sp>
        <p:nvSpPr>
          <p:cNvPr id="22532" name="Text Box 8"/>
          <p:cNvSpPr txBox="1">
            <a:spLocks noChangeArrowheads="1"/>
          </p:cNvSpPr>
          <p:nvPr/>
        </p:nvSpPr>
        <p:spPr bwMode="auto">
          <a:xfrm>
            <a:off x="179388" y="1822450"/>
            <a:ext cx="5903912" cy="707886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  <a:defRPr/>
            </a:pPr>
            <a:r>
              <a:rPr lang="it-IT" sz="2000" dirty="0">
                <a:solidFill>
                  <a:schemeClr val="accent1">
                    <a:lumMod val="75000"/>
                  </a:schemeClr>
                </a:solidFill>
                <a:latin typeface="Franklin Gothic Heavy" pitchFamily="34" charset="0"/>
              </a:rPr>
              <a:t> Al senso della condizione umana, della convivenza e della organizzazione sociale </a:t>
            </a:r>
          </a:p>
        </p:txBody>
      </p:sp>
      <p:sp>
        <p:nvSpPr>
          <p:cNvPr id="23557" name="Text Box 11"/>
          <p:cNvSpPr txBox="1">
            <a:spLocks noChangeArrowheads="1"/>
          </p:cNvSpPr>
          <p:nvPr/>
        </p:nvSpPr>
        <p:spPr bwMode="auto">
          <a:xfrm>
            <a:off x="1187450" y="3573463"/>
            <a:ext cx="20875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it-IT" altLang="it-IT"/>
          </a:p>
        </p:txBody>
      </p:sp>
      <p:pic>
        <p:nvPicPr>
          <p:cNvPr id="23558" name="Picture 14" descr="Risultato immagini per società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4" y="1685925"/>
            <a:ext cx="2735908" cy="15990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9" name="Picture 16" descr="Risultato immagini per società&quot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014662"/>
            <a:ext cx="2425576" cy="1566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0" name="Text Box 17"/>
          <p:cNvSpPr txBox="1">
            <a:spLocks noChangeArrowheads="1"/>
          </p:cNvSpPr>
          <p:nvPr/>
        </p:nvSpPr>
        <p:spPr bwMode="auto">
          <a:xfrm>
            <a:off x="179388" y="4924425"/>
            <a:ext cx="4392612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it-IT" altLang="it-IT" sz="2000" dirty="0">
                <a:solidFill>
                  <a:srgbClr val="CC3399"/>
                </a:solidFill>
                <a:latin typeface="Gill Sans MT" pitchFamily="34" charset="0"/>
              </a:rPr>
              <a:t> </a:t>
            </a:r>
            <a:r>
              <a:rPr lang="it-IT" altLang="it-IT" sz="2400" dirty="0">
                <a:solidFill>
                  <a:srgbClr val="CC3399"/>
                </a:solidFill>
                <a:latin typeface="Franklin Gothic Heavy" pitchFamily="34" charset="0"/>
              </a:rPr>
              <a:t>All’approfondimento e all’analisi delle dinamiche sociali</a:t>
            </a:r>
          </a:p>
        </p:txBody>
      </p:sp>
      <p:pic>
        <p:nvPicPr>
          <p:cNvPr id="23561" name="Picture 19" descr="Risultato immagini per dinamiche di gruppo&quot;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4869160"/>
            <a:ext cx="3239889" cy="14775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2" name="Rettangolo 1"/>
          <p:cNvSpPr>
            <a:spLocks noChangeArrowheads="1"/>
          </p:cNvSpPr>
          <p:nvPr/>
        </p:nvSpPr>
        <p:spPr bwMode="auto">
          <a:xfrm>
            <a:off x="2987825" y="3478213"/>
            <a:ext cx="597666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it-IT" altLang="it-IT" sz="2400" dirty="0">
                <a:solidFill>
                  <a:srgbClr val="B40C0C"/>
                </a:solidFill>
                <a:latin typeface="Gill Sans MT" pitchFamily="34" charset="0"/>
              </a:rPr>
              <a:t> </a:t>
            </a:r>
            <a:r>
              <a:rPr lang="it-IT" altLang="it-IT" sz="2400" dirty="0">
                <a:solidFill>
                  <a:srgbClr val="B40C0C"/>
                </a:solidFill>
                <a:latin typeface="Franklin Gothic Heavy" pitchFamily="34" charset="0"/>
              </a:rPr>
              <a:t>All’esplorazione della realtà del presente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CasellaDiTesto 1"/>
          <p:cNvSpPr txBox="1">
            <a:spLocks noChangeArrowheads="1"/>
          </p:cNvSpPr>
          <p:nvPr/>
        </p:nvSpPr>
        <p:spPr bwMode="auto">
          <a:xfrm>
            <a:off x="-9525" y="220663"/>
            <a:ext cx="540067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it-IT" altLang="it-IT" sz="2400" dirty="0">
                <a:solidFill>
                  <a:srgbClr val="FF9900"/>
                </a:solidFill>
                <a:latin typeface="Franklin Gothic Heavy" pitchFamily="34" charset="0"/>
              </a:rPr>
              <a:t>PER CONOSCERE I SIGNIFICATI E LE CATEGORIE INTERPRETATIVE DELLE SCIENZE ECONOMICHE, GIURIDICHE E SOCIOLOGICHE.</a:t>
            </a:r>
          </a:p>
        </p:txBody>
      </p:sp>
      <p:sp>
        <p:nvSpPr>
          <p:cNvPr id="3" name="CasellaDiTesto 2"/>
          <p:cNvSpPr txBox="1"/>
          <p:nvPr/>
        </p:nvSpPr>
        <p:spPr>
          <a:xfrm>
            <a:off x="2411413" y="1806575"/>
            <a:ext cx="6608762" cy="2401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it-IT" sz="2200" dirty="0">
                <a:solidFill>
                  <a:srgbClr val="0000CC"/>
                </a:solidFill>
                <a:latin typeface="Franklin Gothic Heavy" pitchFamily="34" charset="0"/>
              </a:rPr>
              <a:t>PER COMPRENDERE I CARATTERI DELL’ECONOMIA COME SCIENZA DELLE SCELTE RESPONSABILI SULLE RISORSE DI CUI L’UOMO DISPONE E DEL DIRITTO COME SCIENZA DELLE REGOLE CHE DISCIPLINANO LA CONVIVENZA SOCIALE. </a:t>
            </a:r>
          </a:p>
          <a:p>
            <a:pPr>
              <a:defRPr/>
            </a:pPr>
            <a:endParaRPr lang="it-IT" dirty="0"/>
          </a:p>
        </p:txBody>
      </p:sp>
      <p:sp>
        <p:nvSpPr>
          <p:cNvPr id="4" name="CasellaDiTesto 3"/>
          <p:cNvSpPr txBox="1"/>
          <p:nvPr/>
        </p:nvSpPr>
        <p:spPr>
          <a:xfrm>
            <a:off x="0" y="4005263"/>
            <a:ext cx="6804248" cy="14462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it-IT" sz="2200" dirty="0">
                <a:solidFill>
                  <a:srgbClr val="CC3399"/>
                </a:solidFill>
                <a:latin typeface="Franklin Gothic Heavy" pitchFamily="34" charset="0"/>
              </a:rPr>
              <a:t>PER SVILUPPARE LA CAPACITA’ DI MISURARE, </a:t>
            </a:r>
          </a:p>
          <a:p>
            <a:pPr>
              <a:defRPr/>
            </a:pPr>
            <a:r>
              <a:rPr lang="it-IT" sz="2200" dirty="0">
                <a:solidFill>
                  <a:srgbClr val="CC3399"/>
                </a:solidFill>
                <a:latin typeface="Franklin Gothic Heavy" pitchFamily="34" charset="0"/>
              </a:rPr>
              <a:t>CON L’AUSILIO DI ADEGUATI STRUMENTI </a:t>
            </a:r>
          </a:p>
          <a:p>
            <a:pPr>
              <a:defRPr/>
            </a:pPr>
            <a:r>
              <a:rPr lang="it-IT" sz="2200" dirty="0">
                <a:solidFill>
                  <a:srgbClr val="CC3399"/>
                </a:solidFill>
                <a:latin typeface="Franklin Gothic Heavy" pitchFamily="34" charset="0"/>
              </a:rPr>
              <a:t>MATEMATICI, STATISTICI ED INFORMATICI, </a:t>
            </a:r>
          </a:p>
          <a:p>
            <a:pPr>
              <a:defRPr/>
            </a:pPr>
            <a:r>
              <a:rPr lang="it-IT" sz="2200" dirty="0">
                <a:solidFill>
                  <a:srgbClr val="CC3399"/>
                </a:solidFill>
                <a:latin typeface="Franklin Gothic Heavy" pitchFamily="34" charset="0"/>
              </a:rPr>
              <a:t>I FENOMENI ECONOMICI E SOCIALI.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492500" y="5618163"/>
            <a:ext cx="5999163" cy="11080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it-IT" sz="2200" dirty="0">
                <a:solidFill>
                  <a:srgbClr val="FF0000"/>
                </a:solidFill>
                <a:latin typeface="Franklin Gothic Heavy" pitchFamily="34" charset="0"/>
              </a:rPr>
              <a:t>PER ACQUISIRE STRUTTURE, </a:t>
            </a:r>
          </a:p>
          <a:p>
            <a:pPr>
              <a:defRPr/>
            </a:pPr>
            <a:r>
              <a:rPr lang="it-IT" sz="2200" dirty="0">
                <a:solidFill>
                  <a:srgbClr val="FF0000"/>
                </a:solidFill>
                <a:latin typeface="Franklin Gothic Heavy" pitchFamily="34" charset="0"/>
              </a:rPr>
              <a:t>MODALITA’ E COMPETENZE</a:t>
            </a:r>
          </a:p>
          <a:p>
            <a:pPr>
              <a:defRPr/>
            </a:pPr>
            <a:r>
              <a:rPr lang="it-IT" sz="2200" dirty="0">
                <a:solidFill>
                  <a:srgbClr val="FF0000"/>
                </a:solidFill>
                <a:latin typeface="Franklin Gothic Heavy" pitchFamily="34" charset="0"/>
              </a:rPr>
              <a:t>COMUNICATIVE IN UNA SECONDA LINGUA. </a:t>
            </a:r>
          </a:p>
        </p:txBody>
      </p:sp>
      <p:pic>
        <p:nvPicPr>
          <p:cNvPr id="24582" name="Picture 2" descr="Risultati immagini per scienze economich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76825" y="80963"/>
            <a:ext cx="3589338" cy="173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3" name="Picture 4" descr="Risultati immagini per convivenza socia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950" y="2204864"/>
            <a:ext cx="2473325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4" name="Immagine 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97638" y="3789040"/>
            <a:ext cx="2646362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85" name="Immagine 7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5392738"/>
            <a:ext cx="2160239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tangolo 2"/>
          <p:cNvSpPr/>
          <p:nvPr/>
        </p:nvSpPr>
        <p:spPr>
          <a:xfrm>
            <a:off x="395536" y="2924944"/>
            <a:ext cx="8345805" cy="923330"/>
          </a:xfrm>
          <a:prstGeom prst="rect">
            <a:avLst/>
          </a:prstGeom>
          <a:noFill/>
          <a:ln>
            <a:noFill/>
          </a:ln>
        </p:spPr>
        <p:txBody>
          <a:bodyPr wrap="none">
            <a:prstTxWarp prst="textWave1">
              <a:avLst/>
            </a:prstTxWarp>
            <a:spAutoFit/>
          </a:bodyPr>
          <a:lstStyle/>
          <a:p>
            <a:pPr algn="ctr">
              <a:defRPr/>
            </a:pPr>
            <a:r>
              <a:rPr lang="it-IT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GLI SBOCCHI </a:t>
            </a:r>
            <a:r>
              <a:rPr lang="it-IT" sz="54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</a:rPr>
              <a:t>UNIVERSITARI</a:t>
            </a:r>
          </a:p>
        </p:txBody>
      </p:sp>
      <p:cxnSp>
        <p:nvCxnSpPr>
          <p:cNvPr id="5" name="Connettore 2 4"/>
          <p:cNvCxnSpPr/>
          <p:nvPr/>
        </p:nvCxnSpPr>
        <p:spPr>
          <a:xfrm flipH="1" flipV="1">
            <a:off x="1258888" y="2060575"/>
            <a:ext cx="504825" cy="720725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ttore 2 9"/>
          <p:cNvCxnSpPr/>
          <p:nvPr/>
        </p:nvCxnSpPr>
        <p:spPr>
          <a:xfrm flipV="1">
            <a:off x="3276600" y="1497013"/>
            <a:ext cx="128588" cy="1284287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ttore 2 12"/>
          <p:cNvCxnSpPr/>
          <p:nvPr/>
        </p:nvCxnSpPr>
        <p:spPr>
          <a:xfrm flipV="1">
            <a:off x="4821238" y="1916113"/>
            <a:ext cx="722312" cy="1008062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ttore 2 15"/>
          <p:cNvCxnSpPr/>
          <p:nvPr/>
        </p:nvCxnSpPr>
        <p:spPr>
          <a:xfrm flipV="1">
            <a:off x="6869113" y="2205038"/>
            <a:ext cx="863600" cy="792162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ttore 2 20"/>
          <p:cNvCxnSpPr/>
          <p:nvPr/>
        </p:nvCxnSpPr>
        <p:spPr>
          <a:xfrm flipH="1">
            <a:off x="639763" y="3763963"/>
            <a:ext cx="587375" cy="1609725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ttore 2 25"/>
          <p:cNvCxnSpPr/>
          <p:nvPr/>
        </p:nvCxnSpPr>
        <p:spPr>
          <a:xfrm>
            <a:off x="2339975" y="3644900"/>
            <a:ext cx="349250" cy="773113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ttore 2 30"/>
          <p:cNvCxnSpPr/>
          <p:nvPr/>
        </p:nvCxnSpPr>
        <p:spPr>
          <a:xfrm>
            <a:off x="5160963" y="3792538"/>
            <a:ext cx="203200" cy="1044575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ttore 2 37"/>
          <p:cNvCxnSpPr/>
          <p:nvPr/>
        </p:nvCxnSpPr>
        <p:spPr>
          <a:xfrm>
            <a:off x="7734300" y="3827463"/>
            <a:ext cx="204788" cy="1008062"/>
          </a:xfrm>
          <a:prstGeom prst="straightConnector1">
            <a:avLst/>
          </a:prstGeom>
          <a:ln w="38100">
            <a:solidFill>
              <a:schemeClr val="tx1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CasellaDiTesto 1">
            <a:extLst>
              <a:ext uri="{FF2B5EF4-FFF2-40B4-BE49-F238E27FC236}">
                <a16:creationId xmlns:a16="http://schemas.microsoft.com/office/drawing/2014/main" id="{045BB9A1-DE51-B247-A2A7-68E36ED62441}"/>
              </a:ext>
            </a:extLst>
          </p:cNvPr>
          <p:cNvSpPr txBox="1"/>
          <p:nvPr/>
        </p:nvSpPr>
        <p:spPr>
          <a:xfrm>
            <a:off x="192087" y="1407926"/>
            <a:ext cx="19129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it-IT" sz="2700" b="1" dirty="0">
                <a:solidFill>
                  <a:srgbClr val="FF9900"/>
                </a:solidFill>
              </a:rPr>
              <a:t>Psicologia 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C801B7BD-42A7-A74D-95EC-28ED35DC750B}"/>
              </a:ext>
            </a:extLst>
          </p:cNvPr>
          <p:cNvSpPr txBox="1"/>
          <p:nvPr/>
        </p:nvSpPr>
        <p:spPr>
          <a:xfrm>
            <a:off x="2339975" y="989182"/>
            <a:ext cx="230663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it-IT" sz="2700" b="1" dirty="0">
                <a:solidFill>
                  <a:srgbClr val="CC00CC"/>
                </a:solidFill>
              </a:rPr>
              <a:t>Sociologia 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135DF65F-3705-E34A-BFB2-07FFAB948023}"/>
              </a:ext>
            </a:extLst>
          </p:cNvPr>
          <p:cNvSpPr txBox="1"/>
          <p:nvPr/>
        </p:nvSpPr>
        <p:spPr>
          <a:xfrm>
            <a:off x="4424269" y="1422901"/>
            <a:ext cx="244484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it-IT" sz="2600" b="1" dirty="0">
                <a:solidFill>
                  <a:srgbClr val="0000CC"/>
                </a:solidFill>
              </a:rPr>
              <a:t>Antropologia 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CAB92472-201B-0141-83C2-71C960371471}"/>
              </a:ext>
            </a:extLst>
          </p:cNvPr>
          <p:cNvSpPr txBox="1"/>
          <p:nvPr/>
        </p:nvSpPr>
        <p:spPr>
          <a:xfrm>
            <a:off x="7123113" y="1711938"/>
            <a:ext cx="182880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it-IT" sz="2700" b="1" dirty="0">
                <a:solidFill>
                  <a:srgbClr val="009900"/>
                </a:solidFill>
              </a:rPr>
              <a:t>Filosofia 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192E7B95-DB10-2542-B8DA-3790C765B0F3}"/>
              </a:ext>
            </a:extLst>
          </p:cNvPr>
          <p:cNvSpPr txBox="1"/>
          <p:nvPr/>
        </p:nvSpPr>
        <p:spPr>
          <a:xfrm>
            <a:off x="0" y="5327664"/>
            <a:ext cx="30935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it-IT" sz="2700" b="1" dirty="0">
                <a:solidFill>
                  <a:schemeClr val="accent4"/>
                </a:solidFill>
              </a:rPr>
              <a:t>Scienze politiche 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6CE7B08F-548C-F547-B2C9-5B4BBC8EFB77}"/>
              </a:ext>
            </a:extLst>
          </p:cNvPr>
          <p:cNvSpPr txBox="1"/>
          <p:nvPr/>
        </p:nvSpPr>
        <p:spPr>
          <a:xfrm>
            <a:off x="1425574" y="4395796"/>
            <a:ext cx="293313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it-IT" sz="2700" b="1" dirty="0">
                <a:solidFill>
                  <a:srgbClr val="B44A4A"/>
                </a:solidFill>
              </a:rPr>
              <a:t>Giurisprudenza 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E93773AE-86EB-7C43-BF79-3FD3EDBE208B}"/>
              </a:ext>
            </a:extLst>
          </p:cNvPr>
          <p:cNvSpPr txBox="1"/>
          <p:nvPr/>
        </p:nvSpPr>
        <p:spPr>
          <a:xfrm>
            <a:off x="3897596" y="4715868"/>
            <a:ext cx="2933134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it-IT" sz="2600" b="1" dirty="0">
                <a:solidFill>
                  <a:srgbClr val="E716B0"/>
                </a:solidFill>
              </a:rPr>
              <a:t>Lingue moderne </a:t>
            </a:r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E9F4760B-3393-4F42-A775-4E1EDBAB7728}"/>
              </a:ext>
            </a:extLst>
          </p:cNvPr>
          <p:cNvSpPr txBox="1"/>
          <p:nvPr/>
        </p:nvSpPr>
        <p:spPr>
          <a:xfrm>
            <a:off x="6642103" y="4742458"/>
            <a:ext cx="23875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it-IT" sz="2700" b="1" dirty="0">
                <a:solidFill>
                  <a:srgbClr val="92D050"/>
                </a:solidFill>
              </a:rPr>
              <a:t>Scienze della formazione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/>
          <p:cNvSpPr txBox="1"/>
          <p:nvPr/>
        </p:nvSpPr>
        <p:spPr>
          <a:xfrm>
            <a:off x="1258888" y="333375"/>
            <a:ext cx="5689600" cy="64135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/>
          <a:p>
            <a:pPr>
              <a:defRPr/>
            </a:pPr>
            <a:endParaRPr lang="it-IT" sz="3600" dirty="0"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26627" name="Text Box 5"/>
          <p:cNvSpPr txBox="1">
            <a:spLocks noChangeArrowheads="1"/>
          </p:cNvSpPr>
          <p:nvPr/>
        </p:nvSpPr>
        <p:spPr bwMode="auto">
          <a:xfrm>
            <a:off x="1835150" y="188913"/>
            <a:ext cx="4897438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4000" i="1">
                <a:solidFill>
                  <a:srgbClr val="0000CC"/>
                </a:solidFill>
                <a:latin typeface="Arial Black" pitchFamily="34" charset="0"/>
              </a:rPr>
              <a:t>Perché scegliere</a:t>
            </a:r>
          </a:p>
        </p:txBody>
      </p:sp>
      <p:sp>
        <p:nvSpPr>
          <p:cNvPr id="26628" name="WordArt 7"/>
          <p:cNvSpPr>
            <a:spLocks noChangeArrowheads="1" noChangeShapeType="1" noTextEdit="1"/>
          </p:cNvSpPr>
          <p:nvPr/>
        </p:nvSpPr>
        <p:spPr bwMode="auto">
          <a:xfrm>
            <a:off x="1116013" y="1268413"/>
            <a:ext cx="6877050" cy="1295400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  <p:txBody>
          <a:bodyPr spcFirstLastPara="1" wrap="none" fromWordArt="1">
            <a:prstTxWarp prst="textArchUp">
              <a:avLst>
                <a:gd name="adj" fmla="val 10800004"/>
              </a:avLst>
            </a:prstTxWarp>
          </a:bodyPr>
          <a:lstStyle/>
          <a:p>
            <a:pPr algn="ctr"/>
            <a:r>
              <a:rPr lang="it-IT" sz="3600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I.T.C. ROCCO SCOTELLARO</a:t>
            </a:r>
          </a:p>
        </p:txBody>
      </p:sp>
      <p:sp>
        <p:nvSpPr>
          <p:cNvPr id="26629" name="WordArt 12"/>
          <p:cNvSpPr>
            <a:spLocks noChangeArrowheads="1" noChangeShapeType="1" noTextEdit="1"/>
          </p:cNvSpPr>
          <p:nvPr/>
        </p:nvSpPr>
        <p:spPr bwMode="auto">
          <a:xfrm>
            <a:off x="2484438" y="3213100"/>
            <a:ext cx="6191250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3600" kern="10" dirty="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Arial Black"/>
              </a:rPr>
              <a:t>-Ti offre un ottima preparazione culturale</a:t>
            </a:r>
          </a:p>
        </p:txBody>
      </p:sp>
      <p:sp>
        <p:nvSpPr>
          <p:cNvPr id="26630" name="WordArt 13"/>
          <p:cNvSpPr>
            <a:spLocks noChangeArrowheads="1" noChangeShapeType="1" noTextEdit="1"/>
          </p:cNvSpPr>
          <p:nvPr/>
        </p:nvSpPr>
        <p:spPr bwMode="auto">
          <a:xfrm>
            <a:off x="250825" y="2565400"/>
            <a:ext cx="5113338" cy="2873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it-IT" sz="3600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Arial Black"/>
              </a:rPr>
              <a:t>-Per l'ambiente accogliente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251520" y="4365104"/>
            <a:ext cx="525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>
                <a:ln>
                  <a:solidFill>
                    <a:srgbClr val="CC00CC"/>
                  </a:solidFill>
                </a:ln>
                <a:latin typeface="Arial Black" pitchFamily="34" charset="0"/>
              </a:rPr>
              <a:t>-Ti sprona a vedere il mondo con occhi diversi, gli occhi della conoscenza …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occhi-umani-1387864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8888" y="0"/>
            <a:ext cx="6121400" cy="3711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179388" y="4508500"/>
            <a:ext cx="8785225" cy="1892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>
                <a:latin typeface="Gill Sans Ultra Bold" pitchFamily="34" charset="0"/>
              </a:rPr>
              <a:t>La percezione è la rielaborazione delle informazioni sensoriali provenienti dall’esterno che la nostra mente esegue. </a:t>
            </a:r>
          </a:p>
          <a:p>
            <a:pPr eaLnBrk="1" hangingPunct="1">
              <a:spcBef>
                <a:spcPct val="50000"/>
              </a:spcBef>
            </a:pPr>
            <a:r>
              <a:rPr lang="it-IT" altLang="it-IT">
                <a:latin typeface="Gill Sans Ultra Bold" pitchFamily="34" charset="0"/>
              </a:rPr>
              <a:t>Tramite i processi percettivi, la mente quindi riproduce una copia della realtà a volte distorcendola (illusione percettiva). </a:t>
            </a:r>
          </a:p>
        </p:txBody>
      </p:sp>
      <p:sp>
        <p:nvSpPr>
          <p:cNvPr id="12292" name="Rettangolo 1"/>
          <p:cNvSpPr>
            <a:spLocks noChangeArrowheads="1"/>
          </p:cNvSpPr>
          <p:nvPr/>
        </p:nvSpPr>
        <p:spPr bwMode="auto">
          <a:xfrm>
            <a:off x="1517650" y="3711575"/>
            <a:ext cx="5862638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it-IT" altLang="it-IT" sz="5400" b="1">
                <a:solidFill>
                  <a:srgbClr val="C00000"/>
                </a:solidFill>
                <a:latin typeface="Aharoni" pitchFamily="2" charset="-79"/>
              </a:rPr>
              <a:t>LA PERCEZIONE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 descr="Risultato immagini per sfondo nero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8"/>
          <p:cNvSpPr txBox="1">
            <a:spLocks noChangeArrowheads="1"/>
          </p:cNvSpPr>
          <p:nvPr/>
        </p:nvSpPr>
        <p:spPr bwMode="auto">
          <a:xfrm>
            <a:off x="1835150" y="446088"/>
            <a:ext cx="5905500" cy="193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it-IT" altLang="it-IT" sz="2400">
                <a:solidFill>
                  <a:schemeClr val="bg1"/>
                </a:solidFill>
                <a:latin typeface="Arial Rounded MT Bold" pitchFamily="34" charset="0"/>
              </a:rPr>
              <a:t>La percezione in determinati momenti può incontrare delle difficoltà a estrarre una figura dal suo sfondo. Si crea così la situazione chiamata percezione fluttuante</a:t>
            </a:r>
          </a:p>
        </p:txBody>
      </p:sp>
      <p:pic>
        <p:nvPicPr>
          <p:cNvPr id="13316" name="Immagine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492375"/>
            <a:ext cx="9144000" cy="368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flip dir="r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AutoShape 5" descr="721e9fa6-40fb-405b-80fd-d83a48f236aa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t-IT" altLang="it-IT"/>
          </a:p>
        </p:txBody>
      </p:sp>
      <p:sp>
        <p:nvSpPr>
          <p:cNvPr id="14339" name="AutoShape 7" descr="721e9fa6-40fb-405b-80fd-d83a48f236aa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eaLnBrk="1" hangingPunct="1"/>
            <a:endParaRPr lang="it-IT" altLang="it-IT"/>
          </a:p>
        </p:txBody>
      </p:sp>
      <p:pic>
        <p:nvPicPr>
          <p:cNvPr id="14340" name="Picture 8" descr="WhatsApp Image 2019-12-10 at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49400" y="0"/>
            <a:ext cx="10693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10" descr="stereotipi-1-63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350" y="-747713"/>
            <a:ext cx="6264275" cy="378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2" name="Text Box 11"/>
          <p:cNvSpPr txBox="1">
            <a:spLocks noChangeArrowheads="1"/>
          </p:cNvSpPr>
          <p:nvPr/>
        </p:nvSpPr>
        <p:spPr bwMode="auto">
          <a:xfrm>
            <a:off x="755650" y="2997200"/>
            <a:ext cx="70580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it-IT" altLang="it-IT" sz="4000">
                <a:latin typeface="Copperplate Gothic Bold" pitchFamily="34" charset="0"/>
              </a:rPr>
              <a:t>Stereotipi </a:t>
            </a:r>
          </a:p>
        </p:txBody>
      </p:sp>
      <p:sp>
        <p:nvSpPr>
          <p:cNvPr id="14343" name="Text Box 12"/>
          <p:cNvSpPr txBox="1">
            <a:spLocks noChangeArrowheads="1"/>
          </p:cNvSpPr>
          <p:nvPr/>
        </p:nvSpPr>
        <p:spPr bwMode="auto">
          <a:xfrm>
            <a:off x="395288" y="4221163"/>
            <a:ext cx="842486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 sz="2000">
                <a:latin typeface="Gill Sans Ultra Bold" pitchFamily="34" charset="0"/>
              </a:rPr>
              <a:t>E’ una raffigurazione rigida e semplificata di un aspetto della realtà, e in particolare di un determinato gruppo o categoria sociale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7" descr="Stereotipi-e-pregiudizi-i-semi-del-razzismo-nei-bambini1-680x36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0"/>
            <a:ext cx="5683250" cy="242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3" name="Text Box 8"/>
          <p:cNvSpPr txBox="1">
            <a:spLocks noChangeArrowheads="1"/>
          </p:cNvSpPr>
          <p:nvPr/>
        </p:nvSpPr>
        <p:spPr bwMode="auto">
          <a:xfrm>
            <a:off x="1042988" y="2997200"/>
            <a:ext cx="698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it-IT" altLang="it-IT" sz="2000">
                <a:latin typeface="Gill Sans Ultra Bold" pitchFamily="34" charset="0"/>
              </a:rPr>
              <a:t>Attraverso gli stereotipi nascono i    </a:t>
            </a:r>
            <a:r>
              <a:rPr lang="it-IT" altLang="it-IT" sz="2400">
                <a:solidFill>
                  <a:srgbClr val="B40C0C"/>
                </a:solidFill>
                <a:latin typeface="Gill Sans Ultra Bold" pitchFamily="34" charset="0"/>
              </a:rPr>
              <a:t>pregiudizi.</a:t>
            </a:r>
          </a:p>
        </p:txBody>
      </p:sp>
      <p:sp>
        <p:nvSpPr>
          <p:cNvPr id="15364" name="Text Box 9"/>
          <p:cNvSpPr txBox="1">
            <a:spLocks noChangeArrowheads="1"/>
          </p:cNvSpPr>
          <p:nvPr/>
        </p:nvSpPr>
        <p:spPr bwMode="auto">
          <a:xfrm>
            <a:off x="1258888" y="4005263"/>
            <a:ext cx="7058025" cy="146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>
                <a:latin typeface="Copperplate Gothic Bold" pitchFamily="34" charset="0"/>
              </a:rPr>
              <a:t>Il Pregiudizio é un  atteggiamento nei confronti di un gruppo o di una categoria sociale; può essere positivo, quando si traduce in apprezzamento e favore, e negativo quando esprime ostilità e disprezzo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/>
          </p:cNvSpPr>
          <p:nvPr>
            <p:ph type="title"/>
          </p:nvPr>
        </p:nvSpPr>
        <p:spPr>
          <a:xfrm>
            <a:off x="250825" y="274638"/>
            <a:ext cx="8642350" cy="922337"/>
          </a:xfrm>
        </p:spPr>
        <p:txBody>
          <a:bodyPr/>
          <a:lstStyle/>
          <a:p>
            <a:pPr eaLnBrk="1" hangingPunct="1"/>
            <a:r>
              <a:rPr lang="it-IT" altLang="it-IT" sz="2600">
                <a:solidFill>
                  <a:srgbClr val="B40C0C"/>
                </a:solidFill>
                <a:latin typeface="Gill Sans Ultra Bold" pitchFamily="34" charset="0"/>
              </a:rPr>
              <a:t>Come possiamo eliminare i </a:t>
            </a:r>
            <a:r>
              <a:rPr lang="it-IT" altLang="it-IT" sz="2600" b="1">
                <a:solidFill>
                  <a:srgbClr val="B40C0C"/>
                </a:solidFill>
                <a:latin typeface="Gill Sans Ultra Bold" pitchFamily="34" charset="0"/>
              </a:rPr>
              <a:t>pregiudizi</a:t>
            </a:r>
            <a:r>
              <a:rPr lang="it-IT" altLang="it-IT" sz="2600">
                <a:solidFill>
                  <a:srgbClr val="B40C0C"/>
                </a:solidFill>
                <a:latin typeface="Gill Sans Ultra Bold" pitchFamily="34" charset="0"/>
              </a:rPr>
              <a:t>?</a:t>
            </a:r>
          </a:p>
        </p:txBody>
      </p:sp>
      <p:pic>
        <p:nvPicPr>
          <p:cNvPr id="16387" name="Picture 6" descr="pregiudizio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96975"/>
            <a:ext cx="2962275" cy="2390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 Box 7"/>
          <p:cNvSpPr txBox="1">
            <a:spLocks noChangeArrowheads="1"/>
          </p:cNvSpPr>
          <p:nvPr/>
        </p:nvSpPr>
        <p:spPr bwMode="auto">
          <a:xfrm>
            <a:off x="4067175" y="1484313"/>
            <a:ext cx="395922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 sz="1600">
                <a:latin typeface="Gill Sans Ultra Bold" pitchFamily="34" charset="0"/>
              </a:rPr>
              <a:t>Possiamo attenuare i pregiudizi attraverso due metodi elaborati da due diversi psicologi</a:t>
            </a:r>
          </a:p>
        </p:txBody>
      </p:sp>
      <p:sp>
        <p:nvSpPr>
          <p:cNvPr id="16389" name="AutoShape 13"/>
          <p:cNvSpPr>
            <a:spLocks noChangeArrowheads="1"/>
          </p:cNvSpPr>
          <p:nvPr/>
        </p:nvSpPr>
        <p:spPr bwMode="auto">
          <a:xfrm rot="-3137000">
            <a:off x="2855119" y="3490119"/>
            <a:ext cx="1944687" cy="669925"/>
          </a:xfrm>
          <a:prstGeom prst="leftArrow">
            <a:avLst>
              <a:gd name="adj1" fmla="val 50000"/>
              <a:gd name="adj2" fmla="val 72571"/>
            </a:avLst>
          </a:prstGeom>
          <a:solidFill>
            <a:srgbClr val="B40C0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 eaLnBrk="1" hangingPunct="1"/>
            <a:endParaRPr lang="it-IT" altLang="it-IT">
              <a:solidFill>
                <a:srgbClr val="B40C0C"/>
              </a:solidFill>
            </a:endParaRPr>
          </a:p>
        </p:txBody>
      </p:sp>
      <p:sp>
        <p:nvSpPr>
          <p:cNvPr id="16390" name="AutoShape 15"/>
          <p:cNvSpPr>
            <a:spLocks noChangeArrowheads="1"/>
          </p:cNvSpPr>
          <p:nvPr/>
        </p:nvSpPr>
        <p:spPr bwMode="auto">
          <a:xfrm rot="4170979">
            <a:off x="5522119" y="3558381"/>
            <a:ext cx="1944688" cy="676275"/>
          </a:xfrm>
          <a:prstGeom prst="rightArrow">
            <a:avLst>
              <a:gd name="adj1" fmla="val 50000"/>
              <a:gd name="adj2" fmla="val 71890"/>
            </a:avLst>
          </a:prstGeom>
          <a:solidFill>
            <a:srgbClr val="B40C0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it-IT" altLang="it-IT"/>
          </a:p>
        </p:txBody>
      </p:sp>
      <p:sp>
        <p:nvSpPr>
          <p:cNvPr id="16391" name="Text Box 16"/>
          <p:cNvSpPr txBox="1">
            <a:spLocks noChangeArrowheads="1"/>
          </p:cNvSpPr>
          <p:nvPr/>
        </p:nvSpPr>
        <p:spPr bwMode="auto">
          <a:xfrm>
            <a:off x="0" y="4797425"/>
            <a:ext cx="3743325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 sz="1600">
                <a:latin typeface="Gill Sans Ultra Bold" pitchFamily="34" charset="0"/>
              </a:rPr>
              <a:t>Lo psicologo Allport afferma che i pregiudizi possono essere attenuati con la conoscenza diretta</a:t>
            </a:r>
          </a:p>
        </p:txBody>
      </p:sp>
      <p:sp>
        <p:nvSpPr>
          <p:cNvPr id="16392" name="Text Box 17"/>
          <p:cNvSpPr txBox="1">
            <a:spLocks noChangeArrowheads="1"/>
          </p:cNvSpPr>
          <p:nvPr/>
        </p:nvSpPr>
        <p:spPr bwMode="auto">
          <a:xfrm>
            <a:off x="5003800" y="4868863"/>
            <a:ext cx="3744913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it-IT" altLang="it-IT" sz="1600">
                <a:latin typeface="Gill Sans Ultra Bold" pitchFamily="34" charset="0"/>
              </a:rPr>
              <a:t>Lo psicologo Sherif afferma che il pregiudizio viene attenuato se le persone condividono gli stessi obiettivi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14:switch dir="r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vento">
  <a:themeElements>
    <a:clrScheme name="Evento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Evento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vento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12177</TotalTime>
  <Words>673</Words>
  <Application>Microsoft Office PowerPoint</Application>
  <PresentationFormat>Presentazione su schermo (4:3)</PresentationFormat>
  <Paragraphs>85</Paragraphs>
  <Slides>24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24</vt:i4>
      </vt:variant>
    </vt:vector>
  </HeadingPairs>
  <TitlesOfParts>
    <vt:vector size="48" baseType="lpstr">
      <vt:lpstr>PMingLiU-ExtB</vt:lpstr>
      <vt:lpstr>Aharoni</vt:lpstr>
      <vt:lpstr>Algerian</vt:lpstr>
      <vt:lpstr>Arial</vt:lpstr>
      <vt:lpstr>Arial Black</vt:lpstr>
      <vt:lpstr>Arial Rounded MT Bold</vt:lpstr>
      <vt:lpstr>Berlin Sans FB Demi</vt:lpstr>
      <vt:lpstr>Calibri</vt:lpstr>
      <vt:lpstr>Calisto MT</vt:lpstr>
      <vt:lpstr>Century Gothic</vt:lpstr>
      <vt:lpstr>Cooper Black</vt:lpstr>
      <vt:lpstr>Copperplate Gothic Bold</vt:lpstr>
      <vt:lpstr>Crimson Text</vt:lpstr>
      <vt:lpstr>Franklin Gothic Heavy</vt:lpstr>
      <vt:lpstr>French Script MT</vt:lpstr>
      <vt:lpstr>Gill Sans MT</vt:lpstr>
      <vt:lpstr>Gill Sans Ultra Bold</vt:lpstr>
      <vt:lpstr>Goudy Stout</vt:lpstr>
      <vt:lpstr>Impact</vt:lpstr>
      <vt:lpstr>Lato Black</vt:lpstr>
      <vt:lpstr>Lucida Sans Unicode</vt:lpstr>
      <vt:lpstr>MV Boli</vt:lpstr>
      <vt:lpstr>Verdana</vt:lpstr>
      <vt:lpstr>Evento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Come possiamo eliminare i pregiudizi?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Gigi</dc:creator>
  <cp:lastModifiedBy>Prof.ssa MARANO Maria</cp:lastModifiedBy>
  <cp:revision>120</cp:revision>
  <dcterms:created xsi:type="dcterms:W3CDTF">2019-12-10T18:29:32Z</dcterms:created>
  <dcterms:modified xsi:type="dcterms:W3CDTF">2020-11-30T21:51:54Z</dcterms:modified>
</cp:coreProperties>
</file>