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8" r:id="rId1"/>
  </p:sldMasterIdLst>
  <p:notesMasterIdLst>
    <p:notesMasterId r:id="rId15"/>
  </p:notesMasterIdLst>
  <p:sldIdLst>
    <p:sldId id="258" r:id="rId2"/>
    <p:sldId id="260" r:id="rId3"/>
    <p:sldId id="261" r:id="rId4"/>
    <p:sldId id="262" r:id="rId5"/>
    <p:sldId id="266" r:id="rId6"/>
    <p:sldId id="277" r:id="rId7"/>
    <p:sldId id="263" r:id="rId8"/>
    <p:sldId id="280" r:id="rId9"/>
    <p:sldId id="281" r:id="rId10"/>
    <p:sldId id="278" r:id="rId11"/>
    <p:sldId id="285" r:id="rId12"/>
    <p:sldId id="283" r:id="rId13"/>
    <p:sldId id="286" r:id="rId1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1" d="100"/>
          <a:sy n="121" d="100"/>
        </p:scale>
        <p:origin x="-126" y="-11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CED66C-39CE-419A-84E8-1F352AA6276E}" type="datetimeFigureOut">
              <a:rPr lang="it-IT" smtClean="0"/>
              <a:pPr/>
              <a:t>11/12/2020</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60166E-643C-48A0-A33F-489C4BD43F44}" type="slidenum">
              <a:rPr lang="it-IT" smtClean="0"/>
              <a:pPr/>
              <a:t>‹N›</a:t>
            </a:fld>
            <a:endParaRPr lang="it-IT"/>
          </a:p>
        </p:txBody>
      </p:sp>
    </p:spTree>
    <p:extLst>
      <p:ext uri="{BB962C8B-B14F-4D97-AF65-F5344CB8AC3E}">
        <p14:creationId xmlns:p14="http://schemas.microsoft.com/office/powerpoint/2010/main" xmlns="" val="2214607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1C62CB49-AD4B-4F71-88E9-D15D96EF0D5B}" type="slidenum">
              <a:rPr lang="it-IT" smtClean="0"/>
              <a:pPr/>
              <a:t>2</a:t>
            </a:fld>
            <a:endParaRPr lang="it-IT"/>
          </a:p>
        </p:txBody>
      </p:sp>
    </p:spTree>
    <p:extLst>
      <p:ext uri="{BB962C8B-B14F-4D97-AF65-F5344CB8AC3E}">
        <p14:creationId xmlns:p14="http://schemas.microsoft.com/office/powerpoint/2010/main" xmlns="" val="825957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6A6EAFE3-D096-4D2E-BC58-16093070FB30}"/>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xmlns="" id="{7CCECD81-0D43-4938-A991-CB30E2204B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xmlns="" id="{C7489441-D3C0-4B25-86AA-C4F6CC17C137}"/>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5" name="Segnaposto piè di pagina 4">
            <a:extLst>
              <a:ext uri="{FF2B5EF4-FFF2-40B4-BE49-F238E27FC236}">
                <a16:creationId xmlns:a16="http://schemas.microsoft.com/office/drawing/2014/main" xmlns="" id="{1A86C3C7-0ADD-4656-8735-6C623B166C6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926ABC50-DA04-4EF2-8576-D05F8AA6A1FB}"/>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3015579067"/>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B7C0572B-BCC7-4DAA-ABEE-EFF762272B1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554C9E35-F06B-487C-996E-BC10ECD7177B}"/>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FF3C485F-5675-4F46-A863-77A56FE93742}"/>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5" name="Segnaposto piè di pagina 4">
            <a:extLst>
              <a:ext uri="{FF2B5EF4-FFF2-40B4-BE49-F238E27FC236}">
                <a16:creationId xmlns:a16="http://schemas.microsoft.com/office/drawing/2014/main" xmlns="" id="{FDE8D2D2-3121-4186-8AD0-17C3ECB8E47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D392FF20-3109-434F-BF2B-96C0EC202BC8}"/>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2850091743"/>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17FF442F-905D-465B-9A33-0873DB32E815}"/>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E77183DC-3012-4C52-8C76-2AAADAF8C1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xmlns="" id="{BA59006F-8229-461E-B6D1-D719F25A5B5C}"/>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5" name="Segnaposto piè di pagina 4">
            <a:extLst>
              <a:ext uri="{FF2B5EF4-FFF2-40B4-BE49-F238E27FC236}">
                <a16:creationId xmlns:a16="http://schemas.microsoft.com/office/drawing/2014/main" xmlns="" id="{598FFD72-97FB-4605-A62B-A1FF31DB0D8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5ED91EBB-3EF7-44AF-8299-918E00CCAC62}"/>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523151792"/>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AF60FB3F-6EAC-4C27-A61C-2E963167E139}"/>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87928A94-20F6-4BCD-ABFF-8BC3AE0A8BEC}"/>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xmlns="" id="{D559052A-1BC3-4198-A31F-3CFD030456E7}"/>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xmlns="" id="{8FD2280F-2A61-4A3F-8F34-CD1937C35EC3}"/>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6" name="Segnaposto piè di pagina 5">
            <a:extLst>
              <a:ext uri="{FF2B5EF4-FFF2-40B4-BE49-F238E27FC236}">
                <a16:creationId xmlns:a16="http://schemas.microsoft.com/office/drawing/2014/main" xmlns="" id="{E9EF2946-22F6-4B97-859B-8238D9534E4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xmlns="" id="{1EAE6625-7EF4-4350-B8AB-E2BA81C58B4C}"/>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3515879280"/>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74F9CA2A-6C60-494A-B243-9B8EDEF8D799}"/>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F6E8F04F-2F9B-4AAC-BAA0-968ECA497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xmlns="" id="{D79D6A30-212A-41AF-9605-360E5F88E0CB}"/>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xmlns="" id="{1EA02D27-5734-4B45-8152-F9C287D3F6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xmlns="" id="{8FFC2728-39F8-49FF-AFFA-58327E5E49B0}"/>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xmlns="" id="{F0DAAEF8-F0E0-4661-8D5F-A251B12EEA28}"/>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8" name="Segnaposto piè di pagina 7">
            <a:extLst>
              <a:ext uri="{FF2B5EF4-FFF2-40B4-BE49-F238E27FC236}">
                <a16:creationId xmlns:a16="http://schemas.microsoft.com/office/drawing/2014/main" xmlns="" id="{89543214-C396-411C-9F89-5A703A14B8F4}"/>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xmlns="" id="{BE6E8BFB-88B9-4C5F-A1E0-636B57FC869F}"/>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610600969"/>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22110584-175D-46C1-B8B4-0A3CEA5DFE7C}"/>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xmlns="" id="{7BDA4D75-CCD5-45F0-B3A1-2EBB24522105}"/>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4" name="Segnaposto piè di pagina 3">
            <a:extLst>
              <a:ext uri="{FF2B5EF4-FFF2-40B4-BE49-F238E27FC236}">
                <a16:creationId xmlns:a16="http://schemas.microsoft.com/office/drawing/2014/main" xmlns="" id="{B214D580-D7C8-4B7A-A65C-EEDA73823BCE}"/>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xmlns="" id="{5D517462-ED41-4E7C-83AD-31512F60AB31}"/>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3435371297"/>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xmlns="" id="{8F5BAD89-540D-4A32-876C-DD863C9C93D9}"/>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3" name="Segnaposto piè di pagina 2">
            <a:extLst>
              <a:ext uri="{FF2B5EF4-FFF2-40B4-BE49-F238E27FC236}">
                <a16:creationId xmlns:a16="http://schemas.microsoft.com/office/drawing/2014/main" xmlns="" id="{5327A3E2-4394-4051-9404-AE2EB012B259}"/>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xmlns="" id="{3FDE865D-5124-4C99-A2B7-8069F06A6E59}"/>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1310762194"/>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EF9544D0-3FF5-4566-92C8-26AE0CBCB746}"/>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C23A699B-A9CC-4FCA-9444-F2FB61206E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xmlns="" id="{1AA5AF49-8FDE-45FD-AC96-027E621E28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xmlns="" id="{CB2414BC-C426-4846-B59C-7425273CCDD8}"/>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6" name="Segnaposto piè di pagina 5">
            <a:extLst>
              <a:ext uri="{FF2B5EF4-FFF2-40B4-BE49-F238E27FC236}">
                <a16:creationId xmlns:a16="http://schemas.microsoft.com/office/drawing/2014/main" xmlns="" id="{697D62FC-9FF3-4A88-87E9-632350E1E48E}"/>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xmlns="" id="{02D26BED-B624-4EC7-A9D9-D64FE56D0D9D}"/>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427431248"/>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AC79F34A-FFE8-4257-B20B-45D735D9028B}"/>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xmlns="" id="{FBB05878-AFA0-4CF8-89DC-814F92C405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xmlns="" id="{24E2E542-475D-446F-B202-D37B989BC6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xmlns="" id="{1A9BA9FE-AF04-4079-8EB9-5856AC7B8DF7}"/>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6" name="Segnaposto piè di pagina 5">
            <a:extLst>
              <a:ext uri="{FF2B5EF4-FFF2-40B4-BE49-F238E27FC236}">
                <a16:creationId xmlns:a16="http://schemas.microsoft.com/office/drawing/2014/main" xmlns="" id="{9A60C4AB-6956-4BD5-A5FD-E9DA92FE5041}"/>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xmlns="" id="{AA6819D5-66E6-48CD-BCEB-20B137D214B4}"/>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2199033335"/>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09C553FB-D8C6-45E2-844D-8EC49594FD60}"/>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xmlns="" id="{4F60DEAB-8119-4AAC-B8D5-F9861BF005EC}"/>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0DA87E7A-8833-4D6F-8D41-B4586E52B29A}"/>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5" name="Segnaposto piè di pagina 4">
            <a:extLst>
              <a:ext uri="{FF2B5EF4-FFF2-40B4-BE49-F238E27FC236}">
                <a16:creationId xmlns:a16="http://schemas.microsoft.com/office/drawing/2014/main" xmlns="" id="{9D5F0E2C-4714-4070-96B5-758CC7EEACF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0828C374-623D-4DFA-89CE-BE6D02958B36}"/>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4193968748"/>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xmlns="" id="{F66DD88F-19D1-4746-992B-4595E816D37D}"/>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xmlns="" id="{F6A048AB-D930-4F36-BBB0-CCFDB24729B6}"/>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12251E77-2E8C-40A5-A8AD-E9FA1A32E53D}"/>
              </a:ext>
            </a:extLst>
          </p:cNvPr>
          <p:cNvSpPr>
            <a:spLocks noGrp="1"/>
          </p:cNvSpPr>
          <p:nvPr>
            <p:ph type="dt" sz="half" idx="10"/>
          </p:nvPr>
        </p:nvSpPr>
        <p:spPr/>
        <p:txBody>
          <a:bodyPr/>
          <a:lstStyle/>
          <a:p>
            <a:fld id="{3649A83F-61B9-4BD4-89D0-DD4FCDBD7DF8}" type="datetimeFigureOut">
              <a:rPr lang="it-IT" smtClean="0"/>
              <a:pPr/>
              <a:t>11/12/2020</a:t>
            </a:fld>
            <a:endParaRPr lang="it-IT"/>
          </a:p>
        </p:txBody>
      </p:sp>
      <p:sp>
        <p:nvSpPr>
          <p:cNvPr id="5" name="Segnaposto piè di pagina 4">
            <a:extLst>
              <a:ext uri="{FF2B5EF4-FFF2-40B4-BE49-F238E27FC236}">
                <a16:creationId xmlns:a16="http://schemas.microsoft.com/office/drawing/2014/main" xmlns="" id="{C36F6D5D-C6E2-486E-9633-71AEA5D707E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018E5A23-275E-46CF-B006-1516E04D9C46}"/>
              </a:ext>
            </a:extLst>
          </p:cNvPr>
          <p:cNvSpPr>
            <a:spLocks noGrp="1"/>
          </p:cNvSpPr>
          <p:nvPr>
            <p:ph type="sldNum" sz="quarter" idx="12"/>
          </p:nvPr>
        </p:nvSpPr>
        <p:spPr/>
        <p:txBody>
          <a:body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308784423"/>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chemeClr val="accent1">
                <a:lumMod val="0"/>
                <a:lumOff val="100000"/>
              </a:schemeClr>
            </a:gs>
            <a:gs pos="96000">
              <a:schemeClr val="accent5">
                <a:lumMod val="60000"/>
                <a:lumOff val="40000"/>
              </a:schemeClr>
            </a:gs>
            <a:gs pos="93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xmlns="" id="{F5A32820-EF87-49A2-A179-7785C9AAD6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1680D8E3-3C92-410F-987E-92B5426620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719307A5-FF46-423E-A603-AFC165D8D8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49A83F-61B9-4BD4-89D0-DD4FCDBD7DF8}" type="datetimeFigureOut">
              <a:rPr lang="it-IT" smtClean="0"/>
              <a:pPr/>
              <a:t>11/12/2020</a:t>
            </a:fld>
            <a:endParaRPr lang="it-IT"/>
          </a:p>
        </p:txBody>
      </p:sp>
      <p:sp>
        <p:nvSpPr>
          <p:cNvPr id="5" name="Segnaposto piè di pagina 4">
            <a:extLst>
              <a:ext uri="{FF2B5EF4-FFF2-40B4-BE49-F238E27FC236}">
                <a16:creationId xmlns:a16="http://schemas.microsoft.com/office/drawing/2014/main" xmlns="" id="{0C2196F4-7320-4675-8DB4-788B89CAEE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xmlns="" id="{9B465BFC-3C28-4FF1-9AD6-12A7F3CBDE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9E56CB-6FC8-4DF3-A609-2F5602357165}" type="slidenum">
              <a:rPr lang="it-IT" smtClean="0"/>
              <a:pPr/>
              <a:t>‹N›</a:t>
            </a:fld>
            <a:endParaRPr lang="it-IT"/>
          </a:p>
        </p:txBody>
      </p:sp>
    </p:spTree>
    <p:extLst>
      <p:ext uri="{BB962C8B-B14F-4D97-AF65-F5344CB8AC3E}">
        <p14:creationId xmlns:p14="http://schemas.microsoft.com/office/powerpoint/2010/main" xmlns="" val="245799228"/>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Lst>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06">
            <a:extLst>
              <a:ext uri="{FF2B5EF4-FFF2-40B4-BE49-F238E27FC236}">
                <a16:creationId xmlns:a16="http://schemas.microsoft.com/office/drawing/2014/main" xmlns="" id="{83D61408-41AB-4660-BB58-F886E0648367}"/>
              </a:ext>
            </a:extLst>
          </p:cNvPr>
          <p:cNvSpPr txBox="1"/>
          <p:nvPr/>
        </p:nvSpPr>
        <p:spPr>
          <a:xfrm>
            <a:off x="2332008" y="311150"/>
            <a:ext cx="7488236" cy="708024"/>
          </a:xfrm>
          <a:prstGeom prst="rect">
            <a:avLst/>
          </a:prstGeom>
          <a:noFill/>
          <a:ln>
            <a:noFill/>
          </a:ln>
        </p:spPr>
        <p:txBody>
          <a:bodyPr lIns="91425" tIns="45700" rIns="91425" bIns="45700" anchor="t" anchorCtr="0">
            <a:noAutofit/>
          </a:bodyPr>
          <a:lstStyle/>
          <a:p>
            <a:pPr algn="ctr" defTabSz="914400">
              <a:buSzPct val="25000"/>
            </a:pPr>
            <a:r>
              <a:rPr lang="it-IT" sz="2000" b="1" kern="0" dirty="0">
                <a:solidFill>
                  <a:prstClr val="black"/>
                </a:solidFill>
                <a:latin typeface="Tahoma"/>
                <a:ea typeface="Tahoma"/>
                <a:cs typeface="Tahoma"/>
                <a:sym typeface="Tahoma"/>
              </a:rPr>
              <a:t> </a:t>
            </a:r>
            <a:r>
              <a:rPr lang="it-IT" sz="4800" dirty="0">
                <a:solidFill>
                  <a:srgbClr val="0000FF"/>
                </a:solidFill>
                <a:latin typeface="Edwardian Script ITC" panose="030303020407070D0804" pitchFamily="66" charset="0"/>
              </a:rPr>
              <a:t>Istituto d'Istruzione Superiore</a:t>
            </a:r>
            <a:endParaRPr lang="it-IT" sz="2000" b="1" kern="0" dirty="0">
              <a:solidFill>
                <a:prstClr val="black"/>
              </a:solidFill>
              <a:latin typeface="Tahoma"/>
              <a:ea typeface="Tahoma"/>
              <a:cs typeface="Tahoma"/>
              <a:sym typeface="Tahoma"/>
            </a:endParaRPr>
          </a:p>
          <a:p>
            <a:pPr algn="ctr" defTabSz="914400"/>
            <a:endParaRPr sz="2000" b="1" kern="0" dirty="0">
              <a:solidFill>
                <a:prstClr val="black"/>
              </a:solidFill>
              <a:latin typeface="Tahoma"/>
              <a:ea typeface="Tahoma"/>
              <a:cs typeface="Tahoma"/>
              <a:sym typeface="Tahoma"/>
            </a:endParaRPr>
          </a:p>
        </p:txBody>
      </p:sp>
      <p:sp>
        <p:nvSpPr>
          <p:cNvPr id="7" name="Titolo 1">
            <a:extLst>
              <a:ext uri="{FF2B5EF4-FFF2-40B4-BE49-F238E27FC236}">
                <a16:creationId xmlns:a16="http://schemas.microsoft.com/office/drawing/2014/main" xmlns="" id="{246949B3-18CC-424D-BD5C-BC39A3B5D012}"/>
              </a:ext>
            </a:extLst>
          </p:cNvPr>
          <p:cNvSpPr txBox="1">
            <a:spLocks/>
          </p:cNvSpPr>
          <p:nvPr/>
        </p:nvSpPr>
        <p:spPr>
          <a:xfrm>
            <a:off x="3372800" y="1061119"/>
            <a:ext cx="5891669" cy="993776"/>
          </a:xfrm>
          <a:prstGeom prst="rect">
            <a:avLst/>
          </a:prstGeom>
        </p:spPr>
        <p:txBody>
          <a:bodyPr vert="horz" anchor="b">
            <a:normAutofit fontScale="92500" lnSpcReduction="10000"/>
          </a:bodyPr>
          <a:lstStyle>
            <a:lvl1pPr algn="l" rtl="0" eaLnBrk="1" latinLnBrk="0" hangingPunct="1">
              <a:spcBef>
                <a:spcPct val="0"/>
              </a:spcBef>
              <a:buNone/>
              <a:defRPr kumimoji="0" sz="3000" b="1" kern="1200" cap="small" baseline="0">
                <a:solidFill>
                  <a:schemeClr val="tx2"/>
                </a:solidFill>
                <a:latin typeface="+mj-lt"/>
                <a:ea typeface="+mj-ea"/>
                <a:cs typeface="+mj-cs"/>
              </a:defRPr>
            </a:lvl1pPr>
          </a:lstStyle>
          <a:p>
            <a:pPr algn="ctr"/>
            <a:r>
              <a:rPr lang="it-IT" sz="6600" cap="none" dirty="0">
                <a:solidFill>
                  <a:srgbClr val="0000FF"/>
                </a:solidFill>
                <a:latin typeface="Edwardian Script ITC" panose="030303020407070D0804" pitchFamily="66" charset="0"/>
              </a:rPr>
              <a:t>"Rocco Scotellaro"  </a:t>
            </a:r>
          </a:p>
        </p:txBody>
      </p:sp>
      <p:pic>
        <p:nvPicPr>
          <p:cNvPr id="8" name="Shape 105">
            <a:extLst>
              <a:ext uri="{FF2B5EF4-FFF2-40B4-BE49-F238E27FC236}">
                <a16:creationId xmlns:a16="http://schemas.microsoft.com/office/drawing/2014/main" xmlns="" id="{8401218B-F4AE-4840-917F-706F5FB92B10}"/>
              </a:ext>
            </a:extLst>
          </p:cNvPr>
          <p:cNvPicPr preferRelativeResize="0">
            <a:picLocks noChangeAspect="1"/>
          </p:cNvPicPr>
          <p:nvPr/>
        </p:nvPicPr>
        <p:blipFill>
          <a:blip r:embed="rId2"/>
          <a:srcRect/>
          <a:stretch/>
        </p:blipFill>
        <p:spPr>
          <a:xfrm>
            <a:off x="1022517" y="2303720"/>
            <a:ext cx="9951550" cy="3960000"/>
          </a:xfrm>
          <a:prstGeom prst="rect">
            <a:avLst/>
          </a:prstGeom>
          <a:noFill/>
          <a:ln>
            <a:noFill/>
          </a:ln>
        </p:spPr>
      </p:pic>
    </p:spTree>
    <p:extLst>
      <p:ext uri="{BB962C8B-B14F-4D97-AF65-F5344CB8AC3E}">
        <p14:creationId xmlns:p14="http://schemas.microsoft.com/office/powerpoint/2010/main" xmlns="" val="2698437384"/>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out)">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2063551" y="766795"/>
            <a:ext cx="7734789" cy="1754326"/>
          </a:xfrm>
          <a:prstGeom prst="rect">
            <a:avLst/>
          </a:prstGeom>
          <a:noFill/>
        </p:spPr>
        <p:txBody>
          <a:bodyPr wrap="square" rtlCol="0">
            <a:spAutoFit/>
          </a:bodyPr>
          <a:lstStyle/>
          <a:p>
            <a:pPr algn="just">
              <a:spcAft>
                <a:spcPts val="1200"/>
              </a:spcAft>
            </a:pPr>
            <a:r>
              <a:rPr lang="it-IT" b="1" dirty="0">
                <a:solidFill>
                  <a:srgbClr val="0000FF"/>
                </a:solidFill>
              </a:rPr>
              <a:t>“</a:t>
            </a:r>
            <a:r>
              <a:rPr lang="it-IT" b="1" i="1" dirty="0">
                <a:solidFill>
                  <a:srgbClr val="0000FF"/>
                </a:solidFill>
              </a:rPr>
              <a:t>La scuola è il nostro passaporto per il futuro, poiché il domani appartiene a coloro che </a:t>
            </a:r>
            <a:r>
              <a:rPr lang="it-IT" sz="4000" b="1" i="1" dirty="0">
                <a:solidFill>
                  <a:srgbClr val="0000FF"/>
                </a:solidFill>
                <a:latin typeface="Bodoni MT Black" pitchFamily="18" charset="0"/>
              </a:rPr>
              <a:t>oggi</a:t>
            </a:r>
            <a:r>
              <a:rPr lang="it-IT" b="1" i="1" dirty="0">
                <a:solidFill>
                  <a:srgbClr val="0000FF"/>
                </a:solidFill>
              </a:rPr>
              <a:t> si preparano ad affrontarlo”.</a:t>
            </a:r>
            <a:endParaRPr lang="it-IT" dirty="0">
              <a:solidFill>
                <a:srgbClr val="0000FF"/>
              </a:solidFill>
            </a:endParaRPr>
          </a:p>
          <a:p>
            <a:r>
              <a:rPr lang="it-IT" sz="4000" b="1" i="1" dirty="0">
                <a:solidFill>
                  <a:srgbClr val="0000FF"/>
                </a:solidFill>
                <a:latin typeface="Bodoni MT Black" pitchFamily="18" charset="0"/>
              </a:rPr>
              <a:t>                           </a:t>
            </a:r>
            <a:r>
              <a:rPr lang="it-IT" sz="2800" b="1" i="1" dirty="0" err="1" smtClean="0">
                <a:solidFill>
                  <a:srgbClr val="0000FF"/>
                </a:solidFill>
                <a:latin typeface="Bodoni MT Black" pitchFamily="18" charset="0"/>
              </a:rPr>
              <a:t>Malcom</a:t>
            </a:r>
            <a:r>
              <a:rPr lang="it-IT" sz="2800" b="1" i="1" dirty="0" smtClean="0">
                <a:solidFill>
                  <a:srgbClr val="0000FF"/>
                </a:solidFill>
                <a:latin typeface="Bodoni MT Black" pitchFamily="18" charset="0"/>
              </a:rPr>
              <a:t> </a:t>
            </a:r>
            <a:r>
              <a:rPr lang="it-IT" sz="2800" b="1" i="1" dirty="0">
                <a:solidFill>
                  <a:srgbClr val="0000FF"/>
                </a:solidFill>
                <a:latin typeface="Bodoni MT Black" pitchFamily="18" charset="0"/>
              </a:rPr>
              <a:t>X</a:t>
            </a:r>
            <a:endParaRPr lang="it-IT" sz="2800" dirty="0">
              <a:solidFill>
                <a:srgbClr val="0000FF"/>
              </a:solidFill>
            </a:endParaRPr>
          </a:p>
        </p:txBody>
      </p:sp>
      <p:sp>
        <p:nvSpPr>
          <p:cNvPr id="5" name="CasellaDiTesto 4"/>
          <p:cNvSpPr txBox="1"/>
          <p:nvPr/>
        </p:nvSpPr>
        <p:spPr>
          <a:xfrm>
            <a:off x="2264771" y="3229067"/>
            <a:ext cx="7128792" cy="2880000"/>
          </a:xfrm>
          <a:prstGeom prst="rect">
            <a:avLst/>
          </a:prstGeom>
          <a:noFill/>
        </p:spPr>
        <p:txBody>
          <a:bodyPr wrap="square" rtlCol="0">
            <a:spAutoFit/>
          </a:bodyPr>
          <a:lstStyle/>
          <a:p>
            <a:pPr algn="just">
              <a:lnSpc>
                <a:spcPct val="150000"/>
              </a:lnSpc>
              <a:spcAft>
                <a:spcPts val="600"/>
              </a:spcAft>
            </a:pPr>
            <a:r>
              <a:rPr lang="it-IT" sz="2000" b="1" i="1" dirty="0">
                <a:solidFill>
                  <a:srgbClr val="0000FF"/>
                </a:solidFill>
                <a:latin typeface="Century Schoolbook" panose="02040604050505020304" pitchFamily="18" charset="0"/>
              </a:rPr>
              <a:t>L’Istituto “R. Scotellaro” è una comunità in cui agiscono in sinergia gli alunni, il Dirigente Scolastico, i docenti e il personale ATA.</a:t>
            </a:r>
            <a:endParaRPr lang="it-IT" sz="1200" dirty="0">
              <a:latin typeface="Times New Roman" panose="02020603050405020304" pitchFamily="18" charset="0"/>
              <a:ea typeface="Times New Roman" panose="02020603050405020304" pitchFamily="18" charset="0"/>
            </a:endParaRPr>
          </a:p>
          <a:p>
            <a:pPr algn="just">
              <a:lnSpc>
                <a:spcPct val="150000"/>
              </a:lnSpc>
              <a:spcAft>
                <a:spcPts val="600"/>
              </a:spcAft>
            </a:pPr>
            <a:r>
              <a:rPr lang="it-IT" sz="2000" b="1" i="1" dirty="0">
                <a:solidFill>
                  <a:srgbClr val="0000FF"/>
                </a:solidFill>
                <a:latin typeface="Century Schoolbook" panose="02040604050505020304" pitchFamily="18" charset="0"/>
              </a:rPr>
              <a:t>La nostra missione è il successo formativo dei nostri ragazzi, intesi come protagonisti del processo “insegnamento-apprendimento”.</a:t>
            </a:r>
            <a:endParaRPr lang="it-IT" sz="1200" dirty="0">
              <a:latin typeface="Times New Roman" panose="02020603050405020304" pitchFamily="18" charset="0"/>
              <a:ea typeface="Times New Roman" panose="02020603050405020304" pitchFamily="18" charset="0"/>
            </a:endParaRPr>
          </a:p>
          <a:p>
            <a:pPr>
              <a:lnSpc>
                <a:spcPct val="107000"/>
              </a:lnSpc>
              <a:spcAft>
                <a:spcPts val="600"/>
              </a:spcAft>
            </a:pPr>
            <a:r>
              <a:rPr lang="it-IT" sz="1100" dirty="0">
                <a:latin typeface="Calibri" panose="020F0502020204030204" pitchFamily="34" charset="0"/>
                <a:ea typeface="Calibri" panose="020F0502020204030204" pitchFamily="34" charset="0"/>
                <a:cs typeface="Times New Roman" panose="02020603050405020304" pitchFamily="18" charset="0"/>
              </a:rPr>
              <a:t> </a:t>
            </a:r>
          </a:p>
          <a:p>
            <a:endParaRPr lang="it-IT" sz="2800" dirty="0">
              <a:latin typeface="Bodoni MT Black" pitchFamily="18" charset="0"/>
            </a:endParaRPr>
          </a:p>
        </p:txBody>
      </p:sp>
    </p:spTree>
    <p:extLst>
      <p:ext uri="{BB962C8B-B14F-4D97-AF65-F5344CB8AC3E}">
        <p14:creationId xmlns:p14="http://schemas.microsoft.com/office/powerpoint/2010/main" xmlns="" val="1290261107"/>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25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1"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anim calcmode="lin" valueType="num">
                                      <p:cBhvr>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4" grpId="1" uiExpand="1" build="p"/>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308386" y="433051"/>
            <a:ext cx="11112650" cy="5909310"/>
          </a:xfrm>
          <a:prstGeom prst="rect">
            <a:avLst/>
          </a:prstGeom>
          <a:noFill/>
        </p:spPr>
        <p:txBody>
          <a:bodyPr wrap="square" rtlCol="0">
            <a:spAutoFit/>
          </a:bodyPr>
          <a:lstStyle/>
          <a:p>
            <a:r>
              <a:rPr lang="it-IT" b="1" u="sng" dirty="0">
                <a:solidFill>
                  <a:srgbClr val="0000FF"/>
                </a:solidFill>
                <a:latin typeface="Bodoni MT Black" pitchFamily="18" charset="0"/>
              </a:rPr>
              <a:t>INSEGNARE PER NOI SIGNIFICA:</a:t>
            </a:r>
          </a:p>
          <a:p>
            <a:endParaRPr lang="it-IT" b="1" dirty="0"/>
          </a:p>
          <a:p>
            <a:pPr marL="285750" indent="-285750" algn="just">
              <a:buClr>
                <a:srgbClr val="FF0000"/>
              </a:buClr>
              <a:buFont typeface="Wingdings" panose="05000000000000000000" pitchFamily="2" charset="2"/>
              <a:buChar char="Ø"/>
            </a:pPr>
            <a:r>
              <a:rPr lang="it-IT" b="1" i="1" dirty="0">
                <a:solidFill>
                  <a:srgbClr val="0000FF"/>
                </a:solidFill>
              </a:rPr>
              <a:t>comunicare con i ragazzi, “trasmettere” i saperi nella maniera più chiara ed accattivante possibile, interagire con le loro  personalità in crescita, ognuna delle quali con un proprio vissuto, con problematiche diverse tutte ugualmente  importanti.  </a:t>
            </a:r>
          </a:p>
          <a:p>
            <a:pPr algn="just"/>
            <a:endParaRPr lang="it-IT" i="1" dirty="0">
              <a:solidFill>
                <a:srgbClr val="0000FF"/>
              </a:solidFill>
            </a:endParaRPr>
          </a:p>
          <a:p>
            <a:pPr marL="285750" indent="-285750" algn="just">
              <a:buClr>
                <a:srgbClr val="FF0000"/>
              </a:buClr>
              <a:buFont typeface="Wingdings" panose="05000000000000000000" pitchFamily="2" charset="2"/>
              <a:buChar char="Ø"/>
            </a:pPr>
            <a:r>
              <a:rPr lang="it-IT" b="1" i="1" u="sng" dirty="0">
                <a:solidFill>
                  <a:srgbClr val="0000FF"/>
                </a:solidFill>
              </a:rPr>
              <a:t>Significa</a:t>
            </a:r>
            <a:r>
              <a:rPr lang="it-IT" b="1" i="1" dirty="0">
                <a:solidFill>
                  <a:srgbClr val="0000FF"/>
                </a:solidFill>
              </a:rPr>
              <a:t> partecipare alla loro crescita, apportando il nostro contributo che può segnare, nel bene o nel male, la loro vita. Gli anni trascorsi nei banchi, sono fondamentali  per avviare il processo di socializzazione, di apprendimento di una disciplina, per la quale si può anche non avere  interesse  o inclinazione particolari ma si può stimolare la curiosità per essa, in  modo che il giovane possa tentare tutte le strade, impegnare tutte le sue energie per riuscire, sfruttando al limite tutte le sue capacità.  </a:t>
            </a:r>
          </a:p>
          <a:p>
            <a:pPr algn="just"/>
            <a:endParaRPr lang="it-IT" i="1" dirty="0">
              <a:solidFill>
                <a:srgbClr val="0000FF"/>
              </a:solidFill>
            </a:endParaRPr>
          </a:p>
          <a:p>
            <a:pPr marL="285750" indent="-285750" algn="just">
              <a:buClr>
                <a:srgbClr val="FF0000"/>
              </a:buClr>
              <a:buFont typeface="Wingdings" panose="05000000000000000000" pitchFamily="2" charset="2"/>
              <a:buChar char="Ø"/>
            </a:pPr>
            <a:r>
              <a:rPr lang="it-IT" b="1" i="1" u="sng" dirty="0">
                <a:solidFill>
                  <a:srgbClr val="0000FF"/>
                </a:solidFill>
              </a:rPr>
              <a:t>Significa</a:t>
            </a:r>
            <a:r>
              <a:rPr lang="it-IT" b="1" i="1" dirty="0">
                <a:solidFill>
                  <a:srgbClr val="0000FF"/>
                </a:solidFill>
              </a:rPr>
              <a:t> esserci comunque e sempre, sia come persone con esperienze più collaudate e nutrite, sia come docenti in possesso di conoscenze acquisite, certamente non senza fatica, con l’aiuto di altri che, anche a noi, hanno dedicato tutte le loro energie e le loro risorse. </a:t>
            </a:r>
          </a:p>
          <a:p>
            <a:pPr algn="just"/>
            <a:endParaRPr lang="it-IT" i="1" dirty="0">
              <a:solidFill>
                <a:srgbClr val="0000FF"/>
              </a:solidFill>
            </a:endParaRPr>
          </a:p>
          <a:p>
            <a:pPr marL="285750" indent="-285750" algn="just">
              <a:buClr>
                <a:srgbClr val="FF0000"/>
              </a:buClr>
              <a:buFont typeface="Wingdings" panose="05000000000000000000" pitchFamily="2" charset="2"/>
              <a:buChar char="Ø"/>
            </a:pPr>
            <a:r>
              <a:rPr lang="it-IT" b="1" i="1" u="sng" dirty="0">
                <a:solidFill>
                  <a:srgbClr val="0000FF"/>
                </a:solidFill>
              </a:rPr>
              <a:t>Significa</a:t>
            </a:r>
            <a:r>
              <a:rPr lang="it-IT" b="1" i="1" dirty="0">
                <a:solidFill>
                  <a:srgbClr val="0000FF"/>
                </a:solidFill>
              </a:rPr>
              <a:t> rimuovere quelle barriere che spesso si creano tra i docenti e discenti, occupando tutto lo spazio classe, eliminando, senza distruggerli materialmente, cattedre e banchi, senza mai però dimenticare i ruoli al suo interno. </a:t>
            </a:r>
            <a:endParaRPr lang="it-IT" i="1" dirty="0">
              <a:solidFill>
                <a:srgbClr val="0000FF"/>
              </a:solidFill>
            </a:endParaRPr>
          </a:p>
          <a:p>
            <a:endParaRPr lang="it-IT" i="1" dirty="0">
              <a:solidFill>
                <a:srgbClr val="0000FF"/>
              </a:solidFill>
            </a:endParaRPr>
          </a:p>
        </p:txBody>
      </p:sp>
    </p:spTree>
    <p:extLst>
      <p:ext uri="{BB962C8B-B14F-4D97-AF65-F5344CB8AC3E}">
        <p14:creationId xmlns:p14="http://schemas.microsoft.com/office/powerpoint/2010/main" xmlns="" val="4472325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plus(in)">
                                      <p:cBhvr>
                                        <p:cTn id="12" dur="20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circle(in)">
                                      <p:cBhvr>
                                        <p:cTn id="17" dur="20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circle(in)">
                                      <p:cBhvr>
                                        <p:cTn id="22" dur="20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circle(in)">
                                      <p:cBhvr>
                                        <p:cTn id="27" dur="20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172122" y="188640"/>
            <a:ext cx="11239950" cy="5909310"/>
          </a:xfrm>
          <a:prstGeom prst="rect">
            <a:avLst/>
          </a:prstGeom>
          <a:noFill/>
        </p:spPr>
        <p:txBody>
          <a:bodyPr wrap="square" rtlCol="0">
            <a:spAutoFit/>
          </a:bodyPr>
          <a:lstStyle/>
          <a:p>
            <a:pPr marL="285750" indent="-285750" algn="just">
              <a:buClr>
                <a:srgbClr val="FF0000"/>
              </a:buClr>
              <a:buFont typeface="Wingdings" panose="05000000000000000000" pitchFamily="2" charset="2"/>
              <a:buChar char="Ø"/>
            </a:pPr>
            <a:r>
              <a:rPr lang="it-IT" b="1" i="1" u="sng" dirty="0">
                <a:solidFill>
                  <a:srgbClr val="0000FF"/>
                </a:solidFill>
              </a:rPr>
              <a:t>Significa</a:t>
            </a:r>
            <a:r>
              <a:rPr lang="it-IT" b="1" i="1" dirty="0">
                <a:solidFill>
                  <a:srgbClr val="0000FF"/>
                </a:solidFill>
              </a:rPr>
              <a:t> dare fiducia, per poi riceverne a piene mani, offrire quotidianamente tempi e modalità diverse per la crescita formativa e per le verifiche dell’apprendimento. Significa entrare in classe e iniziare la lezione come se fosse la più interessante, l’unica da non perdere per nulla al mondo e quindi renderla interattiva, frizzante…..specialmente quando sappiamo che ciò che andiamo a presentare non lo è per niente.</a:t>
            </a:r>
          </a:p>
          <a:p>
            <a:pPr algn="just"/>
            <a:endParaRPr lang="it-IT" i="1" dirty="0">
              <a:solidFill>
                <a:srgbClr val="0000FF"/>
              </a:solidFill>
            </a:endParaRPr>
          </a:p>
          <a:p>
            <a:pPr marL="285750" indent="-285750" algn="just">
              <a:buClr>
                <a:srgbClr val="FF0000"/>
              </a:buClr>
              <a:buFont typeface="Wingdings" panose="05000000000000000000" pitchFamily="2" charset="2"/>
              <a:buChar char="Ø"/>
            </a:pPr>
            <a:r>
              <a:rPr lang="it-IT" b="1" i="1" dirty="0">
                <a:solidFill>
                  <a:srgbClr val="0000FF"/>
                </a:solidFill>
              </a:rPr>
              <a:t>S</a:t>
            </a:r>
            <a:r>
              <a:rPr lang="it-IT" b="1" i="1" u="sng" dirty="0">
                <a:solidFill>
                  <a:srgbClr val="0000FF"/>
                </a:solidFill>
              </a:rPr>
              <a:t>ignifica</a:t>
            </a:r>
            <a:r>
              <a:rPr lang="it-IT" b="1" i="1" dirty="0">
                <a:solidFill>
                  <a:srgbClr val="0000FF"/>
                </a:solidFill>
              </a:rPr>
              <a:t> essere complici nello sviluppo dell’apprendimento, fornendo metodi e strumenti che possano favorirlo al meglio.</a:t>
            </a:r>
          </a:p>
          <a:p>
            <a:pPr algn="just"/>
            <a:endParaRPr lang="it-IT" i="1" dirty="0">
              <a:solidFill>
                <a:srgbClr val="0000FF"/>
              </a:solidFill>
            </a:endParaRPr>
          </a:p>
          <a:p>
            <a:pPr marL="285750" indent="-285750" algn="just">
              <a:buClr>
                <a:srgbClr val="FF0000"/>
              </a:buClr>
              <a:buFont typeface="Wingdings" panose="05000000000000000000" pitchFamily="2" charset="2"/>
              <a:buChar char="Ø"/>
            </a:pPr>
            <a:r>
              <a:rPr lang="it-IT" b="1" i="1" dirty="0">
                <a:solidFill>
                  <a:srgbClr val="0000FF"/>
                </a:solidFill>
              </a:rPr>
              <a:t>S</a:t>
            </a:r>
            <a:r>
              <a:rPr lang="it-IT" b="1" i="1" u="sng" dirty="0">
                <a:solidFill>
                  <a:srgbClr val="0000FF"/>
                </a:solidFill>
              </a:rPr>
              <a:t>ignifica</a:t>
            </a:r>
            <a:r>
              <a:rPr lang="it-IT" b="1" i="1" dirty="0">
                <a:solidFill>
                  <a:srgbClr val="0000FF"/>
                </a:solidFill>
              </a:rPr>
              <a:t> sviluppare gli interessi degli allievi, incontrarli a quel bivio dove le loro necessità possono incrociarsi con le nostre esigenze di docenti. </a:t>
            </a:r>
          </a:p>
          <a:p>
            <a:pPr algn="just"/>
            <a:endParaRPr lang="it-IT" i="1" dirty="0">
              <a:solidFill>
                <a:srgbClr val="0000FF"/>
              </a:solidFill>
            </a:endParaRPr>
          </a:p>
          <a:p>
            <a:pPr marL="285750" indent="-285750" algn="just">
              <a:buClr>
                <a:srgbClr val="FF0000"/>
              </a:buClr>
              <a:buFont typeface="Wingdings" panose="05000000000000000000" pitchFamily="2" charset="2"/>
              <a:buChar char="Ø"/>
            </a:pPr>
            <a:r>
              <a:rPr lang="it-IT" b="1" i="1" u="sng" dirty="0">
                <a:solidFill>
                  <a:srgbClr val="0000FF"/>
                </a:solidFill>
              </a:rPr>
              <a:t>Significa</a:t>
            </a:r>
            <a:r>
              <a:rPr lang="it-IT" b="1" i="1" dirty="0">
                <a:solidFill>
                  <a:srgbClr val="0000FF"/>
                </a:solidFill>
              </a:rPr>
              <a:t> assistere alla loro crescita rendendo meno gravi le loro difficoltà, attraverso iniezioni di autostima, di impegno nel raggiungimento di piccoli e di grandi traguardi e portarli al massimo grado di soddisfazione per i loro successi e quindi aiutarli a credere in loro stessi, a convincerli che nessuno è superiore od inferiore agli altri, siamo solo diversi e, meno male che siamo tanto diversi gli  uni dagli altri.</a:t>
            </a:r>
          </a:p>
          <a:p>
            <a:pPr algn="just"/>
            <a:endParaRPr lang="it-IT" i="1" dirty="0">
              <a:solidFill>
                <a:srgbClr val="0000FF"/>
              </a:solidFill>
            </a:endParaRPr>
          </a:p>
          <a:p>
            <a:pPr marL="285750" indent="-285750" algn="just">
              <a:buClr>
                <a:srgbClr val="FF0000"/>
              </a:buClr>
              <a:buFont typeface="Wingdings" panose="05000000000000000000" pitchFamily="2" charset="2"/>
              <a:buChar char="Ø"/>
            </a:pPr>
            <a:r>
              <a:rPr lang="it-IT" b="1" i="1" u="sng" dirty="0">
                <a:solidFill>
                  <a:srgbClr val="0000FF"/>
                </a:solidFill>
              </a:rPr>
              <a:t>Significa</a:t>
            </a:r>
            <a:r>
              <a:rPr lang="it-IT" b="1" i="1" dirty="0">
                <a:solidFill>
                  <a:srgbClr val="0000FF"/>
                </a:solidFill>
              </a:rPr>
              <a:t>: non dimenticare mai che di fronte abbiamo delle persone con intelligenze, interessi e situazioni familiari diverse e non dei fruitori “ passivi ”.</a:t>
            </a:r>
            <a:endParaRPr lang="it-IT" i="1" dirty="0">
              <a:solidFill>
                <a:srgbClr val="0000FF"/>
              </a:solidFill>
            </a:endParaRPr>
          </a:p>
          <a:p>
            <a:pPr algn="just"/>
            <a:r>
              <a:rPr lang="it-IT" b="1" i="1" dirty="0">
                <a:solidFill>
                  <a:srgbClr val="0000FF"/>
                </a:solidFill>
              </a:rPr>
              <a:t>    </a:t>
            </a:r>
            <a:endParaRPr lang="it-IT" dirty="0"/>
          </a:p>
        </p:txBody>
      </p:sp>
    </p:spTree>
    <p:extLst>
      <p:ext uri="{BB962C8B-B14F-4D97-AF65-F5344CB8AC3E}">
        <p14:creationId xmlns:p14="http://schemas.microsoft.com/office/powerpoint/2010/main" xmlns="" val="2631511975"/>
      </p:ext>
    </p:extLst>
  </p:cSld>
  <p:clrMapOvr>
    <a:masterClrMapping/>
  </p:clrMapOvr>
  <mc:AlternateContent xmlns:mc="http://schemas.openxmlformats.org/markup-compatibility/2006">
    <mc:Choice xmlns:p14="http://schemas.microsoft.com/office/powerpoint/2010/main" xmlns="" Requires="p14">
      <p:transition>
        <p14:gallery dir="l"/>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checkerboard(across)">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checkerboard(across)">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checkerboard(across)">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strips(downLeft)">
                                      <p:cBhvr>
                                        <p:cTn id="2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contenuto 5">
            <a:extLst>
              <a:ext uri="{FF2B5EF4-FFF2-40B4-BE49-F238E27FC236}">
                <a16:creationId xmlns:a16="http://schemas.microsoft.com/office/drawing/2014/main" xmlns="" id="{900F66C9-7C69-470E-92A3-D541440D41C7}"/>
              </a:ext>
            </a:extLst>
          </p:cNvPr>
          <p:cNvSpPr>
            <a:spLocks noGrp="1"/>
          </p:cNvSpPr>
          <p:nvPr>
            <p:ph idx="1"/>
          </p:nvPr>
        </p:nvSpPr>
        <p:spPr>
          <a:xfrm>
            <a:off x="432253" y="843638"/>
            <a:ext cx="10908000" cy="1584000"/>
          </a:xfrm>
          <a:prstGeom prst="rect">
            <a:avLst/>
          </a:prstGeom>
          <a:noFill/>
        </p:spPr>
        <p:txBody>
          <a:bodyPr wrap="square" lIns="91440" tIns="45720" rIns="91440" bIns="45720">
            <a:spAutoFit/>
          </a:bodyPr>
          <a:lstStyle/>
          <a:p>
            <a:pPr marL="0" indent="0" algn="just">
              <a:buNone/>
            </a:pPr>
            <a:r>
              <a:rPr lang="it-IT" sz="3200" b="1" cap="none" spc="0" dirty="0">
                <a:ln w="12700">
                  <a:solidFill>
                    <a:schemeClr val="accent1"/>
                  </a:solidFill>
                  <a:prstDash val="solid"/>
                </a:ln>
                <a:pattFill prst="pct80">
                  <a:fgClr>
                    <a:schemeClr val="accent1"/>
                  </a:fgClr>
                  <a:bgClr>
                    <a:schemeClr val="accent1">
                      <a:lumMod val="20000"/>
                      <a:lumOff val="80000"/>
                    </a:schemeClr>
                  </a:bgClr>
                </a:pattFill>
                <a:effectLst>
                  <a:outerShdw dist="38100" dir="2640000" algn="bl" rotWithShape="0">
                    <a:schemeClr val="accent1"/>
                  </a:outerShdw>
                </a:effectLst>
              </a:rPr>
              <a:t>L’insegnamento non si improvvisa, responsabilità, passione e forza d’animo caratterizzano quello del nostro istituto: </a:t>
            </a:r>
          </a:p>
          <a:p>
            <a:pPr marL="0" indent="0" algn="just">
              <a:buNone/>
            </a:pPr>
            <a:endParaRPr lang="it-IT" sz="4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a:p>
            <a:pPr marL="0" indent="0" algn="just">
              <a:buNone/>
            </a:pPr>
            <a:endParaRPr lang="it-IT" sz="48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5" name="CasellaDiTesto 4">
            <a:extLst>
              <a:ext uri="{FF2B5EF4-FFF2-40B4-BE49-F238E27FC236}">
                <a16:creationId xmlns:a16="http://schemas.microsoft.com/office/drawing/2014/main" xmlns="" id="{AB561D27-E58B-4D27-AC10-BA482FC8DAB6}"/>
              </a:ext>
            </a:extLst>
          </p:cNvPr>
          <p:cNvSpPr txBox="1"/>
          <p:nvPr/>
        </p:nvSpPr>
        <p:spPr>
          <a:xfrm>
            <a:off x="2143581" y="3631660"/>
            <a:ext cx="7545944"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600"/>
              </a:spcBef>
              <a:spcAft>
                <a:spcPts val="0"/>
              </a:spcAft>
              <a:buClr>
                <a:srgbClr val="0F6FC6"/>
              </a:buClr>
              <a:buSzPct val="70000"/>
              <a:buFont typeface="Wingdings"/>
              <a:buNone/>
              <a:tabLst/>
              <a:defRPr/>
            </a:pPr>
            <a:r>
              <a:rPr kumimoji="0" lang="it-IT" sz="4200" b="1" i="0" u="none" strike="noStrike" kern="1200" cap="none" spc="0" normalizeH="0" baseline="0" noProof="0" dirty="0">
                <a:ln w="12700">
                  <a:solidFill>
                    <a:srgbClr val="0F6FC6"/>
                  </a:solidFill>
                  <a:prstDash val="solid"/>
                </a:ln>
                <a:pattFill prst="pct50">
                  <a:fgClr>
                    <a:srgbClr val="0F6FC6"/>
                  </a:fgClr>
                  <a:bgClr>
                    <a:srgbClr val="0F6FC6">
                      <a:lumMod val="20000"/>
                      <a:lumOff val="80000"/>
                    </a:srgbClr>
                  </a:bgClr>
                </a:pattFill>
                <a:effectLst>
                  <a:outerShdw dist="38100" dir="2640000" algn="bl" rotWithShape="0">
                    <a:srgbClr val="FF0000"/>
                  </a:outerShdw>
                </a:effectLst>
                <a:uLnTx/>
                <a:uFillTx/>
                <a:latin typeface="Century Schoolbook"/>
                <a:ea typeface="+mn-ea"/>
                <a:cs typeface="+mn-cs"/>
              </a:rPr>
              <a:t>I.I.S.S. "Rocco Scotellaro" </a:t>
            </a:r>
          </a:p>
        </p:txBody>
      </p:sp>
    </p:spTree>
    <p:extLst>
      <p:ext uri="{BB962C8B-B14F-4D97-AF65-F5344CB8AC3E}">
        <p14:creationId xmlns:p14="http://schemas.microsoft.com/office/powerpoint/2010/main" xmlns="" val="122799144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50" fill="hold"/>
                                        <p:tgtEl>
                                          <p:spTgt spid="5"/>
                                        </p:tgtEl>
                                        <p:attrNameLst>
                                          <p:attrName>ppt_w</p:attrName>
                                        </p:attrNameLst>
                                      </p:cBhvr>
                                      <p:tavLst>
                                        <p:tav tm="0">
                                          <p:val>
                                            <p:fltVal val="0"/>
                                          </p:val>
                                        </p:tav>
                                        <p:tav tm="100000">
                                          <p:val>
                                            <p:strVal val="#ppt_w"/>
                                          </p:val>
                                        </p:tav>
                                      </p:tavLst>
                                    </p:anim>
                                    <p:anim calcmode="lin" valueType="num">
                                      <p:cBhvr>
                                        <p:cTn id="13" dur="750" fill="hold"/>
                                        <p:tgtEl>
                                          <p:spTgt spid="5"/>
                                        </p:tgtEl>
                                        <p:attrNameLst>
                                          <p:attrName>ppt_h</p:attrName>
                                        </p:attrNameLst>
                                      </p:cBhvr>
                                      <p:tavLst>
                                        <p:tav tm="0">
                                          <p:val>
                                            <p:fltVal val="0"/>
                                          </p:val>
                                        </p:tav>
                                        <p:tav tm="100000">
                                          <p:val>
                                            <p:strVal val="#ppt_h"/>
                                          </p:val>
                                        </p:tav>
                                      </p:tavLst>
                                    </p:anim>
                                    <p:anim calcmode="lin" valueType="num">
                                      <p:cBhvr>
                                        <p:cTn id="14" dur="750" fill="hold"/>
                                        <p:tgtEl>
                                          <p:spTgt spid="5"/>
                                        </p:tgtEl>
                                        <p:attrNameLst>
                                          <p:attrName>style.rotation</p:attrName>
                                        </p:attrNameLst>
                                      </p:cBhvr>
                                      <p:tavLst>
                                        <p:tav tm="0">
                                          <p:val>
                                            <p:fltVal val="90"/>
                                          </p:val>
                                        </p:tav>
                                        <p:tav tm="100000">
                                          <p:val>
                                            <p:fltVal val="0"/>
                                          </p:val>
                                        </p:tav>
                                      </p:tavLst>
                                    </p:anim>
                                    <p:animEffect transition="in" filter="fade">
                                      <p:cBhvr>
                                        <p:cTn id="15" dur="75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0" presetClass="emph" presetSubtype="0" fill="hold" grpId="1" nodeType="clickEffect">
                                  <p:stCondLst>
                                    <p:cond delay="0"/>
                                  </p:stCondLst>
                                  <p:childTnLst>
                                    <p:animClr clrSpc="hsl" dir="cw">
                                      <p:cBhvr override="childStyle">
                                        <p:cTn id="19" dur="750" fill="hold"/>
                                        <p:tgtEl>
                                          <p:spTgt spid="5"/>
                                        </p:tgtEl>
                                        <p:attrNameLst>
                                          <p:attrName>style.color</p:attrName>
                                        </p:attrNameLst>
                                      </p:cBhvr>
                                      <p:by>
                                        <p:hsl h="0" s="12549" l="25098"/>
                                      </p:by>
                                    </p:animClr>
                                    <p:animClr clrSpc="hsl" dir="cw">
                                      <p:cBhvr>
                                        <p:cTn id="20" dur="750" fill="hold"/>
                                        <p:tgtEl>
                                          <p:spTgt spid="5"/>
                                        </p:tgtEl>
                                        <p:attrNameLst>
                                          <p:attrName>fillcolor</p:attrName>
                                        </p:attrNameLst>
                                      </p:cBhvr>
                                      <p:by>
                                        <p:hsl h="0" s="12549" l="25098"/>
                                      </p:by>
                                    </p:animClr>
                                    <p:animClr clrSpc="hsl" dir="cw">
                                      <p:cBhvr>
                                        <p:cTn id="21" dur="750" fill="hold"/>
                                        <p:tgtEl>
                                          <p:spTgt spid="5"/>
                                        </p:tgtEl>
                                        <p:attrNameLst>
                                          <p:attrName>stroke.color</p:attrName>
                                        </p:attrNameLst>
                                      </p:cBhvr>
                                      <p:by>
                                        <p:hsl h="0" s="12549" l="25098"/>
                                      </p:by>
                                    </p:animClr>
                                    <p:set>
                                      <p:cBhvr>
                                        <p:cTn id="22" dur="750" fill="hold"/>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5" grpId="0"/>
      <p:bldP spid="5"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ttangolo 1"/>
          <p:cNvSpPr>
            <a:spLocks noChangeArrowheads="1"/>
          </p:cNvSpPr>
          <p:nvPr/>
        </p:nvSpPr>
        <p:spPr bwMode="auto">
          <a:xfrm>
            <a:off x="613186" y="5070371"/>
            <a:ext cx="10822193" cy="869918"/>
          </a:xfrm>
          <a:prstGeom prst="rect">
            <a:avLst/>
          </a:prstGeom>
          <a:noFill/>
          <a:ln w="9525">
            <a:noFill/>
            <a:miter lim="800000"/>
            <a:headEnd/>
            <a:tailEnd/>
          </a:ln>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0000FF"/>
                </a:solidFill>
                <a:effectLst/>
                <a:uLnTx/>
                <a:uFillTx/>
                <a:latin typeface="Century Schoolbook"/>
                <a:ea typeface="+mn-ea"/>
                <a:cs typeface="+mn-cs"/>
              </a:rPr>
              <a:t>Perché ha un’offerta formativa molto ampia, che risponde alle esigenze degli studenti e del mondo del lavoro: </a:t>
            </a:r>
          </a:p>
        </p:txBody>
      </p:sp>
      <p:sp>
        <p:nvSpPr>
          <p:cNvPr id="5" name="Text Box 5">
            <a:extLst>
              <a:ext uri="{FF2B5EF4-FFF2-40B4-BE49-F238E27FC236}">
                <a16:creationId xmlns:a16="http://schemas.microsoft.com/office/drawing/2014/main" xmlns="" id="{1258EE41-8170-491D-98D3-F6E85D2CF231}"/>
              </a:ext>
            </a:extLst>
          </p:cNvPr>
          <p:cNvSpPr txBox="1">
            <a:spLocks noChangeArrowheads="1"/>
          </p:cNvSpPr>
          <p:nvPr/>
        </p:nvSpPr>
        <p:spPr bwMode="auto">
          <a:xfrm>
            <a:off x="3359150" y="533155"/>
            <a:ext cx="4897438" cy="701675"/>
          </a:xfrm>
          <a:prstGeom prst="rect">
            <a:avLst/>
          </a:prstGeom>
          <a:noFill/>
          <a:ln w="9525">
            <a:noFill/>
            <a:miter lim="800000"/>
            <a:headEnd/>
            <a:tailEnd/>
          </a:ln>
        </p:spPr>
        <p:txBody>
          <a:bodyPr>
            <a:spAutoFit/>
          </a:bodyPr>
          <a:lstStyle/>
          <a:p>
            <a:pPr algn="ctr">
              <a:spcBef>
                <a:spcPct val="50000"/>
              </a:spcBef>
            </a:pPr>
            <a:r>
              <a:rPr lang="it-IT" altLang="it-IT" sz="4000" i="1" dirty="0">
                <a:solidFill>
                  <a:srgbClr val="0000CC"/>
                </a:solidFill>
                <a:latin typeface="Arial Black" pitchFamily="34" charset="0"/>
              </a:rPr>
              <a:t>Perché scegliere</a:t>
            </a:r>
          </a:p>
        </p:txBody>
      </p:sp>
      <p:sp>
        <p:nvSpPr>
          <p:cNvPr id="6" name="CasellaDiTesto 5">
            <a:extLst>
              <a:ext uri="{FF2B5EF4-FFF2-40B4-BE49-F238E27FC236}">
                <a16:creationId xmlns:a16="http://schemas.microsoft.com/office/drawing/2014/main" xmlns="" id="{1676FED0-5C8D-431A-8422-E1F8495114DA}"/>
              </a:ext>
            </a:extLst>
          </p:cNvPr>
          <p:cNvSpPr txBox="1"/>
          <p:nvPr/>
        </p:nvSpPr>
        <p:spPr>
          <a:xfrm>
            <a:off x="2303778" y="1562418"/>
            <a:ext cx="7545944"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600"/>
              </a:spcBef>
              <a:spcAft>
                <a:spcPts val="0"/>
              </a:spcAft>
              <a:buClr>
                <a:srgbClr val="0F6FC6"/>
              </a:buClr>
              <a:buSzPct val="70000"/>
              <a:buFont typeface="Wingdings"/>
              <a:buNone/>
              <a:tabLst/>
              <a:defRPr/>
            </a:pPr>
            <a:r>
              <a:rPr kumimoji="0" lang="it-IT" sz="4200" b="1" i="0" u="none" strike="noStrike" kern="1200" cap="none" spc="0" normalizeH="0" baseline="0" noProof="0" dirty="0">
                <a:ln w="12700">
                  <a:solidFill>
                    <a:srgbClr val="0F6FC6"/>
                  </a:solidFill>
                  <a:prstDash val="solid"/>
                </a:ln>
                <a:pattFill prst="pct50">
                  <a:fgClr>
                    <a:srgbClr val="0F6FC6"/>
                  </a:fgClr>
                  <a:bgClr>
                    <a:srgbClr val="0F6FC6">
                      <a:lumMod val="20000"/>
                      <a:lumOff val="80000"/>
                    </a:srgbClr>
                  </a:bgClr>
                </a:pattFill>
                <a:effectLst>
                  <a:outerShdw dist="38100" dir="2640000" algn="bl" rotWithShape="0">
                    <a:srgbClr val="0F6FC6"/>
                  </a:outerShdw>
                </a:effectLst>
                <a:uLnTx/>
                <a:uFillTx/>
                <a:latin typeface="Century Schoolbook"/>
                <a:ea typeface="+mn-ea"/>
                <a:cs typeface="+mn-cs"/>
              </a:rPr>
              <a:t>I.I.S.S. "Rocco Scotellaro" </a:t>
            </a:r>
          </a:p>
        </p:txBody>
      </p:sp>
      <p:pic>
        <p:nvPicPr>
          <p:cNvPr id="8" name="Immagine 7">
            <a:extLst>
              <a:ext uri="{FF2B5EF4-FFF2-40B4-BE49-F238E27FC236}">
                <a16:creationId xmlns:a16="http://schemas.microsoft.com/office/drawing/2014/main" xmlns="" id="{E28A120D-B6F6-46F1-AAEB-D93F8F1BB166}"/>
              </a:ext>
            </a:extLst>
          </p:cNvPr>
          <p:cNvPicPr>
            <a:picLocks noChangeAspect="1"/>
          </p:cNvPicPr>
          <p:nvPr/>
        </p:nvPicPr>
        <p:blipFill>
          <a:blip r:embed="rId2"/>
          <a:srcRect/>
          <a:stretch/>
        </p:blipFill>
        <p:spPr>
          <a:xfrm>
            <a:off x="4379280" y="2866381"/>
            <a:ext cx="2040485" cy="1511999"/>
          </a:xfrm>
          <a:prstGeom prst="rect">
            <a:avLst/>
          </a:prstGeom>
        </p:spPr>
      </p:pic>
    </p:spTree>
    <p:extLst>
      <p:ext uri="{BB962C8B-B14F-4D97-AF65-F5344CB8AC3E}">
        <p14:creationId xmlns:p14="http://schemas.microsoft.com/office/powerpoint/2010/main" xmlns="" val="4536640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750" fill="hold"/>
                                        <p:tgtEl>
                                          <p:spTgt spid="6"/>
                                        </p:tgtEl>
                                        <p:attrNameLst>
                                          <p:attrName>ppt_w</p:attrName>
                                        </p:attrNameLst>
                                      </p:cBhvr>
                                      <p:tavLst>
                                        <p:tav tm="0">
                                          <p:val>
                                            <p:fltVal val="0"/>
                                          </p:val>
                                        </p:tav>
                                        <p:tav tm="100000">
                                          <p:val>
                                            <p:strVal val="#ppt_w"/>
                                          </p:val>
                                        </p:tav>
                                      </p:tavLst>
                                    </p:anim>
                                    <p:anim calcmode="lin" valueType="num">
                                      <p:cBhvr>
                                        <p:cTn id="12" dur="750" fill="hold"/>
                                        <p:tgtEl>
                                          <p:spTgt spid="6"/>
                                        </p:tgtEl>
                                        <p:attrNameLst>
                                          <p:attrName>ppt_h</p:attrName>
                                        </p:attrNameLst>
                                      </p:cBhvr>
                                      <p:tavLst>
                                        <p:tav tm="0">
                                          <p:val>
                                            <p:fltVal val="0"/>
                                          </p:val>
                                        </p:tav>
                                        <p:tav tm="100000">
                                          <p:val>
                                            <p:strVal val="#ppt_h"/>
                                          </p:val>
                                        </p:tav>
                                      </p:tavLst>
                                    </p:anim>
                                    <p:anim calcmode="lin" valueType="num">
                                      <p:cBhvr>
                                        <p:cTn id="13" dur="750" fill="hold"/>
                                        <p:tgtEl>
                                          <p:spTgt spid="6"/>
                                        </p:tgtEl>
                                        <p:attrNameLst>
                                          <p:attrName>style.rotation</p:attrName>
                                        </p:attrNameLst>
                                      </p:cBhvr>
                                      <p:tavLst>
                                        <p:tav tm="0">
                                          <p:val>
                                            <p:fltVal val="90"/>
                                          </p:val>
                                        </p:tav>
                                        <p:tav tm="100000">
                                          <p:val>
                                            <p:fltVal val="0"/>
                                          </p:val>
                                        </p:tav>
                                      </p:tavLst>
                                    </p:anim>
                                    <p:animEffect transition="in" filter="fade">
                                      <p:cBhvr>
                                        <p:cTn id="14" dur="75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8"/>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26" presetClass="emph" presetSubtype="0" fill="hold" grpId="1" nodeType="clickEffect">
                                  <p:stCondLst>
                                    <p:cond delay="0"/>
                                  </p:stCondLst>
                                  <p:childTnLst>
                                    <p:animEffect transition="out" filter="fade">
                                      <p:cBhvr>
                                        <p:cTn id="22" dur="1000" tmFilter="0, 0; .2, .5; .8, .5; 1, 0"/>
                                        <p:tgtEl>
                                          <p:spTgt spid="6"/>
                                        </p:tgtEl>
                                      </p:cBhvr>
                                    </p:animEffect>
                                    <p:animScale>
                                      <p:cBhvr>
                                        <p:cTn id="23" dur="500" autoRev="1" fill="hold"/>
                                        <p:tgtEl>
                                          <p:spTgt spid="6"/>
                                        </p:tgtEl>
                                      </p:cBhvr>
                                      <p:by x="105000" y="105000"/>
                                    </p:animScale>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iterate type="lt">
                                    <p:tmPct val="0"/>
                                  </p:iterate>
                                  <p:childTnLst>
                                    <p:set>
                                      <p:cBhvr>
                                        <p:cTn id="27" dur="1" fill="hold">
                                          <p:stCondLst>
                                            <p:cond delay="0"/>
                                          </p:stCondLst>
                                        </p:cTn>
                                        <p:tgtEl>
                                          <p:spTgt spid="12292"/>
                                        </p:tgtEl>
                                        <p:attrNameLst>
                                          <p:attrName>style.visibility</p:attrName>
                                        </p:attrNameLst>
                                      </p:cBhvr>
                                      <p:to>
                                        <p:strVal val="visible"/>
                                      </p:to>
                                    </p:set>
                                    <p:animEffect transition="in" filter="fade">
                                      <p:cBhvr>
                                        <p:cTn id="28" dur="800" decel="100000"/>
                                        <p:tgtEl>
                                          <p:spTgt spid="12292"/>
                                        </p:tgtEl>
                                      </p:cBhvr>
                                    </p:animEffect>
                                    <p:anim calcmode="lin" valueType="num">
                                      <p:cBhvr>
                                        <p:cTn id="29" dur="800" decel="100000" fill="hold"/>
                                        <p:tgtEl>
                                          <p:spTgt spid="12292"/>
                                        </p:tgtEl>
                                        <p:attrNameLst>
                                          <p:attrName>style.rotation</p:attrName>
                                        </p:attrNameLst>
                                      </p:cBhvr>
                                      <p:tavLst>
                                        <p:tav tm="0">
                                          <p:val>
                                            <p:fltVal val="-90"/>
                                          </p:val>
                                        </p:tav>
                                        <p:tav tm="100000">
                                          <p:val>
                                            <p:fltVal val="0"/>
                                          </p:val>
                                        </p:tav>
                                      </p:tavLst>
                                    </p:anim>
                                    <p:anim calcmode="lin" valueType="num">
                                      <p:cBhvr>
                                        <p:cTn id="30" dur="800" decel="100000" fill="hold"/>
                                        <p:tgtEl>
                                          <p:spTgt spid="12292"/>
                                        </p:tgtEl>
                                        <p:attrNameLst>
                                          <p:attrName>ppt_x</p:attrName>
                                        </p:attrNameLst>
                                      </p:cBhvr>
                                      <p:tavLst>
                                        <p:tav tm="0">
                                          <p:val>
                                            <p:strVal val="#ppt_x+0.4"/>
                                          </p:val>
                                        </p:tav>
                                        <p:tav tm="100000">
                                          <p:val>
                                            <p:strVal val="#ppt_x-0.05"/>
                                          </p:val>
                                        </p:tav>
                                      </p:tavLst>
                                    </p:anim>
                                    <p:anim calcmode="lin" valueType="num">
                                      <p:cBhvr>
                                        <p:cTn id="31" dur="800" decel="100000" fill="hold"/>
                                        <p:tgtEl>
                                          <p:spTgt spid="12292"/>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12292"/>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12292"/>
                                        </p:tgtEl>
                                        <p:attrNameLst>
                                          <p:attrName>ppt_y</p:attrName>
                                        </p:attrNameLst>
                                      </p:cBhvr>
                                      <p:tavLst>
                                        <p:tav tm="0">
                                          <p:val>
                                            <p:strVal val="#ppt_y+0.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mph" presetSubtype="0" fill="hold" grpId="1" nodeType="clickEffect">
                                  <p:stCondLst>
                                    <p:cond delay="0"/>
                                  </p:stCondLst>
                                  <p:iterate type="lt">
                                    <p:tmPct val="4000"/>
                                  </p:iterate>
                                  <p:childTnLst>
                                    <p:set>
                                      <p:cBhvr override="childStyle">
                                        <p:cTn id="37" dur="500" fill="hold"/>
                                        <p:tgtEl>
                                          <p:spTgt spid="12292"/>
                                        </p:tgtEl>
                                        <p:attrNameLst>
                                          <p:attrName>style.color</p:attrName>
                                        </p:attrNameLst>
                                      </p:cBhvr>
                                      <p:to>
                                        <p:clrVal>
                                          <a:srgbClr val="FFFF00"/>
                                        </p:clrVal>
                                      </p:to>
                                    </p:set>
                                    <p:set>
                                      <p:cBhvr>
                                        <p:cTn id="38" dur="500" fill="hold"/>
                                        <p:tgtEl>
                                          <p:spTgt spid="12292"/>
                                        </p:tgtEl>
                                        <p:attrNameLst>
                                          <p:attrName>fillcolor</p:attrName>
                                        </p:attrNameLst>
                                      </p:cBhvr>
                                      <p:to>
                                        <p:clrVal>
                                          <a:srgbClr val="FFFF00"/>
                                        </p:clrVal>
                                      </p:to>
                                    </p:set>
                                    <p:set>
                                      <p:cBhvr>
                                        <p:cTn id="39" dur="500" fill="hold"/>
                                        <p:tgtEl>
                                          <p:spTgt spid="1229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2" grpId="1"/>
      <p:bldP spid="5" grpId="0"/>
      <p:bldP spid="6" grpId="0"/>
      <p:bldP spid="6"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88525" y="642475"/>
            <a:ext cx="10935692" cy="1296000"/>
          </a:xfrm>
          <a:prstGeom prst="rect">
            <a:avLst/>
          </a:prstGeom>
          <a:noFill/>
        </p:spPr>
        <p:txBody>
          <a:bodyPr wrap="square" rtlCol="0">
            <a:spAutoFit/>
          </a:bodyPr>
          <a:lstStyle/>
          <a:p>
            <a:pPr marL="342900" indent="-342900" algn="just">
              <a:lnSpc>
                <a:spcPct val="150000"/>
              </a:lnSpc>
              <a:buFont typeface="+mj-lt"/>
              <a:buAutoNum type="arabicParenR"/>
            </a:pPr>
            <a:r>
              <a:rPr lang="it-IT" b="1" dirty="0">
                <a:solidFill>
                  <a:srgbClr val="0000FF"/>
                </a:solidFill>
              </a:rPr>
              <a:t>Perché</a:t>
            </a:r>
            <a:r>
              <a:rPr lang="it-IT" dirty="0">
                <a:solidFill>
                  <a:srgbClr val="0000FF"/>
                </a:solidFill>
              </a:rPr>
              <a:t> puoi scegliere l’ indirizzo </a:t>
            </a:r>
            <a:r>
              <a:rPr lang="it-IT" b="1" dirty="0">
                <a:solidFill>
                  <a:srgbClr val="0000FF"/>
                </a:solidFill>
              </a:rPr>
              <a:t>Tecnico Economico, con varie articolazioni:  A.F.M. </a:t>
            </a:r>
            <a:r>
              <a:rPr lang="it-IT" b="1" dirty="0" err="1">
                <a:solidFill>
                  <a:srgbClr val="0000FF"/>
                </a:solidFill>
              </a:rPr>
              <a:t>Amm.Fin</a:t>
            </a:r>
            <a:r>
              <a:rPr lang="it-IT" b="1" dirty="0">
                <a:solidFill>
                  <a:srgbClr val="0000FF"/>
                </a:solidFill>
              </a:rPr>
              <a:t>. Mark, RIM e SIA</a:t>
            </a:r>
            <a:r>
              <a:rPr lang="it-IT" dirty="0">
                <a:solidFill>
                  <a:srgbClr val="0000FF"/>
                </a:solidFill>
              </a:rPr>
              <a:t> che è  il più gettonato da aziende e imprese e ti fornisce  le competenze per inserirti nel mondo del lavoro del terzo millennio.</a:t>
            </a:r>
          </a:p>
          <a:p>
            <a:pPr algn="just"/>
            <a:endParaRPr lang="it-IT" dirty="0">
              <a:solidFill>
                <a:srgbClr val="0000FF"/>
              </a:solidFill>
            </a:endParaRPr>
          </a:p>
        </p:txBody>
      </p:sp>
      <p:pic>
        <p:nvPicPr>
          <p:cNvPr id="16" name="Immagine 15">
            <a:extLst>
              <a:ext uri="{FF2B5EF4-FFF2-40B4-BE49-F238E27FC236}">
                <a16:creationId xmlns:a16="http://schemas.microsoft.com/office/drawing/2014/main" xmlns="" id="{3E80F3C0-CD15-4AAF-9698-7D91568EB979}"/>
              </a:ext>
            </a:extLst>
          </p:cNvPr>
          <p:cNvPicPr>
            <a:picLocks noChangeAspect="1"/>
          </p:cNvPicPr>
          <p:nvPr/>
        </p:nvPicPr>
        <p:blipFill>
          <a:blip r:embed="rId2"/>
          <a:stretch>
            <a:fillRect/>
          </a:stretch>
        </p:blipFill>
        <p:spPr>
          <a:xfrm>
            <a:off x="3181350" y="2258302"/>
            <a:ext cx="4914900" cy="3581400"/>
          </a:xfrm>
          <a:prstGeom prst="rect">
            <a:avLst/>
          </a:prstGeom>
        </p:spPr>
      </p:pic>
    </p:spTree>
    <p:extLst>
      <p:ext uri="{BB962C8B-B14F-4D97-AF65-F5344CB8AC3E}">
        <p14:creationId xmlns:p14="http://schemas.microsoft.com/office/powerpoint/2010/main" xmlns="" val="78133766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88525" y="642475"/>
            <a:ext cx="10935692" cy="2031325"/>
          </a:xfrm>
          <a:prstGeom prst="rect">
            <a:avLst/>
          </a:prstGeom>
          <a:noFill/>
        </p:spPr>
        <p:txBody>
          <a:bodyPr wrap="square" rtlCol="0">
            <a:spAutoFit/>
          </a:bodyPr>
          <a:lstStyle/>
          <a:p>
            <a:pPr marL="342900" indent="-342900" algn="just">
              <a:lnSpc>
                <a:spcPct val="150000"/>
              </a:lnSpc>
              <a:buFont typeface="+mj-lt"/>
              <a:buAutoNum type="arabicParenR" startAt="2"/>
            </a:pPr>
            <a:r>
              <a:rPr lang="it-IT" b="1" dirty="0">
                <a:solidFill>
                  <a:srgbClr val="0000FF"/>
                </a:solidFill>
              </a:rPr>
              <a:t>Perché</a:t>
            </a:r>
            <a:r>
              <a:rPr lang="it-IT" dirty="0">
                <a:solidFill>
                  <a:srgbClr val="0000FF"/>
                </a:solidFill>
              </a:rPr>
              <a:t> puoi sceglier l’indirizzo </a:t>
            </a:r>
            <a:r>
              <a:rPr lang="it-IT" b="1" dirty="0">
                <a:solidFill>
                  <a:srgbClr val="0000FF"/>
                </a:solidFill>
              </a:rPr>
              <a:t>Tecnico Turistico,</a:t>
            </a:r>
            <a:r>
              <a:rPr lang="it-IT" dirty="0">
                <a:solidFill>
                  <a:srgbClr val="0000FF"/>
                </a:solidFill>
              </a:rPr>
              <a:t> che ti consentirà di riconoscere i mercati internazionali, legati al turismo e al commercio mondiale e di riconoscere le peculiarità organizzative delle diverse imprese turistiche, acquisendo la capacità di  valorizzarle e migliorarle.</a:t>
            </a:r>
          </a:p>
          <a:p>
            <a:pPr algn="just"/>
            <a:endParaRPr lang="it-IT" dirty="0">
              <a:solidFill>
                <a:srgbClr val="0000FF"/>
              </a:solidFill>
            </a:endParaRPr>
          </a:p>
        </p:txBody>
      </p:sp>
      <p:pic>
        <p:nvPicPr>
          <p:cNvPr id="3" name="Immagine 2">
            <a:extLst>
              <a:ext uri="{FF2B5EF4-FFF2-40B4-BE49-F238E27FC236}">
                <a16:creationId xmlns:a16="http://schemas.microsoft.com/office/drawing/2014/main" xmlns="" id="{89F87798-D0FF-45DE-9FFF-83A7190BA928}"/>
              </a:ext>
            </a:extLst>
          </p:cNvPr>
          <p:cNvPicPr>
            <a:picLocks noChangeAspect="1"/>
          </p:cNvPicPr>
          <p:nvPr/>
        </p:nvPicPr>
        <p:blipFill>
          <a:blip r:embed="rId2"/>
          <a:stretch>
            <a:fillRect/>
          </a:stretch>
        </p:blipFill>
        <p:spPr>
          <a:xfrm>
            <a:off x="3565321" y="2503038"/>
            <a:ext cx="4876800" cy="3362325"/>
          </a:xfrm>
          <a:prstGeom prst="rect">
            <a:avLst/>
          </a:prstGeom>
        </p:spPr>
      </p:pic>
    </p:spTree>
    <p:extLst>
      <p:ext uri="{BB962C8B-B14F-4D97-AF65-F5344CB8AC3E}">
        <p14:creationId xmlns:p14="http://schemas.microsoft.com/office/powerpoint/2010/main" xmlns="" val="2468823271"/>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88525" y="642475"/>
            <a:ext cx="10935692" cy="2031325"/>
          </a:xfrm>
          <a:prstGeom prst="rect">
            <a:avLst/>
          </a:prstGeom>
          <a:noFill/>
        </p:spPr>
        <p:txBody>
          <a:bodyPr wrap="square" rtlCol="0">
            <a:spAutoFit/>
          </a:bodyPr>
          <a:lstStyle/>
          <a:p>
            <a:pPr marL="342900" indent="-342900" algn="just">
              <a:lnSpc>
                <a:spcPct val="150000"/>
              </a:lnSpc>
              <a:buFont typeface="+mj-lt"/>
              <a:buAutoNum type="arabicParenR" startAt="3"/>
            </a:pPr>
            <a:r>
              <a:rPr lang="it-IT" b="1" dirty="0">
                <a:solidFill>
                  <a:srgbClr val="0000FF"/>
                </a:solidFill>
              </a:rPr>
              <a:t>Perché</a:t>
            </a:r>
            <a:r>
              <a:rPr lang="it-IT" dirty="0">
                <a:solidFill>
                  <a:srgbClr val="0000FF"/>
                </a:solidFill>
              </a:rPr>
              <a:t> puoi scegliere il </a:t>
            </a:r>
            <a:r>
              <a:rPr lang="it-IT" b="1" dirty="0">
                <a:solidFill>
                  <a:srgbClr val="0000FF"/>
                </a:solidFill>
              </a:rPr>
              <a:t>Liceo delle Scienze Umane </a:t>
            </a:r>
            <a:r>
              <a:rPr lang="it-IT" b="1" dirty="0" err="1">
                <a:solidFill>
                  <a:srgbClr val="0000FF"/>
                </a:solidFill>
              </a:rPr>
              <a:t>Opz</a:t>
            </a:r>
            <a:r>
              <a:rPr lang="it-IT" b="1" dirty="0">
                <a:solidFill>
                  <a:srgbClr val="0000FF"/>
                </a:solidFill>
              </a:rPr>
              <a:t>. </a:t>
            </a:r>
            <a:r>
              <a:rPr lang="it-IT" b="1" dirty="0" err="1">
                <a:solidFill>
                  <a:srgbClr val="0000FF"/>
                </a:solidFill>
              </a:rPr>
              <a:t>Econ</a:t>
            </a:r>
            <a:r>
              <a:rPr lang="it-IT" b="1" dirty="0">
                <a:solidFill>
                  <a:srgbClr val="0000FF"/>
                </a:solidFill>
              </a:rPr>
              <a:t>.  </a:t>
            </a:r>
            <a:r>
              <a:rPr lang="it-IT" b="1" dirty="0" err="1">
                <a:solidFill>
                  <a:srgbClr val="0000FF"/>
                </a:solidFill>
              </a:rPr>
              <a:t>Soc</a:t>
            </a:r>
            <a:r>
              <a:rPr lang="it-IT" dirty="0">
                <a:solidFill>
                  <a:srgbClr val="0000FF"/>
                </a:solidFill>
              </a:rPr>
              <a:t>.</a:t>
            </a:r>
            <a:r>
              <a:rPr lang="it-IT" b="1" dirty="0">
                <a:solidFill>
                  <a:srgbClr val="0000FF"/>
                </a:solidFill>
              </a:rPr>
              <a:t> </a:t>
            </a:r>
            <a:r>
              <a:rPr lang="it-IT" dirty="0">
                <a:solidFill>
                  <a:srgbClr val="0000FF"/>
                </a:solidFill>
              </a:rPr>
              <a:t>che, grazie allo studio di</a:t>
            </a:r>
            <a:r>
              <a:rPr lang="it-IT" b="1" dirty="0">
                <a:solidFill>
                  <a:srgbClr val="0000FF"/>
                </a:solidFill>
              </a:rPr>
              <a:t> </a:t>
            </a:r>
            <a:r>
              <a:rPr lang="it-IT" dirty="0">
                <a:solidFill>
                  <a:srgbClr val="0000FF"/>
                </a:solidFill>
              </a:rPr>
              <a:t>discipline umanistiche combinate alla scienza</a:t>
            </a:r>
            <a:r>
              <a:rPr lang="it-IT" b="1" dirty="0">
                <a:solidFill>
                  <a:srgbClr val="0000FF"/>
                </a:solidFill>
              </a:rPr>
              <a:t>, </a:t>
            </a:r>
            <a:r>
              <a:rPr lang="it-IT" dirty="0">
                <a:solidFill>
                  <a:srgbClr val="0000FF"/>
                </a:solidFill>
              </a:rPr>
              <a:t>ovvero metodologie e tecniche di indagine nel campo della psicologia, sociologia ecc., ti  permette di avere uno sguardo ampio e completo sulla società e l’attualità.</a:t>
            </a:r>
          </a:p>
          <a:p>
            <a:pPr algn="just"/>
            <a:endParaRPr lang="it-IT" dirty="0">
              <a:solidFill>
                <a:srgbClr val="0000FF"/>
              </a:solidFill>
            </a:endParaRPr>
          </a:p>
        </p:txBody>
      </p:sp>
      <p:pic>
        <p:nvPicPr>
          <p:cNvPr id="3" name="Immagine 2">
            <a:extLst>
              <a:ext uri="{FF2B5EF4-FFF2-40B4-BE49-F238E27FC236}">
                <a16:creationId xmlns:a16="http://schemas.microsoft.com/office/drawing/2014/main" xmlns="" id="{9F1DEEA3-C5C3-4CA3-9667-24F68E6E8123}"/>
              </a:ext>
            </a:extLst>
          </p:cNvPr>
          <p:cNvPicPr>
            <a:picLocks noChangeAspect="1"/>
          </p:cNvPicPr>
          <p:nvPr/>
        </p:nvPicPr>
        <p:blipFill>
          <a:blip r:embed="rId2"/>
          <a:stretch>
            <a:fillRect/>
          </a:stretch>
        </p:blipFill>
        <p:spPr>
          <a:xfrm>
            <a:off x="784000" y="2803002"/>
            <a:ext cx="4928000" cy="2772000"/>
          </a:xfrm>
          <a:prstGeom prst="rect">
            <a:avLst/>
          </a:prstGeom>
        </p:spPr>
      </p:pic>
      <p:pic>
        <p:nvPicPr>
          <p:cNvPr id="6" name="Immagine 5">
            <a:extLst>
              <a:ext uri="{FF2B5EF4-FFF2-40B4-BE49-F238E27FC236}">
                <a16:creationId xmlns:a16="http://schemas.microsoft.com/office/drawing/2014/main" xmlns="" id="{B47C1D74-4A85-4937-B525-3F03BBB9D675}"/>
              </a:ext>
            </a:extLst>
          </p:cNvPr>
          <p:cNvPicPr>
            <a:picLocks noChangeAspect="1"/>
          </p:cNvPicPr>
          <p:nvPr/>
        </p:nvPicPr>
        <p:blipFill>
          <a:blip r:embed="rId3"/>
          <a:stretch>
            <a:fillRect/>
          </a:stretch>
        </p:blipFill>
        <p:spPr>
          <a:xfrm>
            <a:off x="6258555" y="2790377"/>
            <a:ext cx="4639723" cy="2772000"/>
          </a:xfrm>
          <a:prstGeom prst="rect">
            <a:avLst/>
          </a:prstGeom>
        </p:spPr>
      </p:pic>
    </p:spTree>
    <p:extLst>
      <p:ext uri="{BB962C8B-B14F-4D97-AF65-F5344CB8AC3E}">
        <p14:creationId xmlns:p14="http://schemas.microsoft.com/office/powerpoint/2010/main" xmlns="" val="2686607279"/>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71747" y="340472"/>
            <a:ext cx="10935692" cy="454420"/>
          </a:xfrm>
          <a:prstGeom prst="rect">
            <a:avLst/>
          </a:prstGeom>
          <a:noFill/>
        </p:spPr>
        <p:txBody>
          <a:bodyPr wrap="square" rtlCol="0">
            <a:spAutoFit/>
          </a:bodyPr>
          <a:lstStyle/>
          <a:p>
            <a:pPr marL="342900" indent="-342900" algn="just">
              <a:lnSpc>
                <a:spcPct val="150000"/>
              </a:lnSpc>
              <a:buSzPct val="100000"/>
              <a:buFont typeface="+mj-lt"/>
              <a:buAutoNum type="arabicParenR" startAt="4"/>
            </a:pPr>
            <a:r>
              <a:rPr lang="it-IT" b="1" i="1" dirty="0">
                <a:solidFill>
                  <a:srgbClr val="0000FF"/>
                </a:solidFill>
              </a:rPr>
              <a:t>Perché </a:t>
            </a:r>
            <a:r>
              <a:rPr lang="it-IT" i="1" dirty="0">
                <a:solidFill>
                  <a:srgbClr val="0000FF"/>
                </a:solidFill>
              </a:rPr>
              <a:t>puoi scegliere l’indirizzo </a:t>
            </a:r>
            <a:r>
              <a:rPr lang="it-IT" b="1" i="1" dirty="0">
                <a:solidFill>
                  <a:srgbClr val="0000FF"/>
                </a:solidFill>
              </a:rPr>
              <a:t>Servizi Socio–Sanitari:</a:t>
            </a:r>
          </a:p>
        </p:txBody>
      </p:sp>
      <p:pic>
        <p:nvPicPr>
          <p:cNvPr id="6" name="Immagine 5">
            <a:extLst>
              <a:ext uri="{FF2B5EF4-FFF2-40B4-BE49-F238E27FC236}">
                <a16:creationId xmlns:a16="http://schemas.microsoft.com/office/drawing/2014/main" xmlns="" id="{5DD3C058-114A-4A93-BD36-B9BFAFE268A7}"/>
              </a:ext>
            </a:extLst>
          </p:cNvPr>
          <p:cNvPicPr>
            <a:picLocks/>
          </p:cNvPicPr>
          <p:nvPr/>
        </p:nvPicPr>
        <p:blipFill>
          <a:blip r:embed="rId2"/>
          <a:stretch>
            <a:fillRect/>
          </a:stretch>
        </p:blipFill>
        <p:spPr>
          <a:xfrm>
            <a:off x="528955" y="954421"/>
            <a:ext cx="2556000" cy="1548000"/>
          </a:xfrm>
          <a:prstGeom prst="rect">
            <a:avLst/>
          </a:prstGeom>
        </p:spPr>
      </p:pic>
      <p:sp>
        <p:nvSpPr>
          <p:cNvPr id="7" name="CasellaDiTesto 6">
            <a:extLst>
              <a:ext uri="{FF2B5EF4-FFF2-40B4-BE49-F238E27FC236}">
                <a16:creationId xmlns:a16="http://schemas.microsoft.com/office/drawing/2014/main" xmlns="" id="{BDAF07B6-5722-442A-967E-D3DC6DB2E643}"/>
              </a:ext>
            </a:extLst>
          </p:cNvPr>
          <p:cNvSpPr txBox="1">
            <a:spLocks/>
          </p:cNvSpPr>
          <p:nvPr/>
        </p:nvSpPr>
        <p:spPr>
          <a:xfrm>
            <a:off x="3239602" y="945395"/>
            <a:ext cx="7974527" cy="1188000"/>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v"/>
            </a:pPr>
            <a:r>
              <a:rPr lang="it-IT" b="1" dirty="0">
                <a:solidFill>
                  <a:srgbClr val="0000FF"/>
                </a:solidFill>
              </a:rPr>
              <a:t>OSS </a:t>
            </a:r>
            <a:r>
              <a:rPr lang="it-IT" i="1" dirty="0">
                <a:solidFill>
                  <a:srgbClr val="0000FF"/>
                </a:solidFill>
              </a:rPr>
              <a:t>e acquisire le competenze per inserirsi con responsabilità e competenza nelle strutture sociali, sanitarie ed educative, operanti sul territorio e in istituzioni pubbliche e private.</a:t>
            </a:r>
            <a:endParaRPr lang="it-IT" i="1" dirty="0"/>
          </a:p>
        </p:txBody>
      </p:sp>
      <p:pic>
        <p:nvPicPr>
          <p:cNvPr id="9" name="Immagine 8">
            <a:extLst>
              <a:ext uri="{FF2B5EF4-FFF2-40B4-BE49-F238E27FC236}">
                <a16:creationId xmlns:a16="http://schemas.microsoft.com/office/drawing/2014/main" xmlns="" id="{AF3C2B41-D1A3-494F-81A6-31FEBA384931}"/>
              </a:ext>
            </a:extLst>
          </p:cNvPr>
          <p:cNvPicPr>
            <a:picLocks/>
          </p:cNvPicPr>
          <p:nvPr/>
        </p:nvPicPr>
        <p:blipFill>
          <a:blip r:embed="rId3"/>
          <a:stretch>
            <a:fillRect/>
          </a:stretch>
        </p:blipFill>
        <p:spPr>
          <a:xfrm>
            <a:off x="558369" y="2737070"/>
            <a:ext cx="2490233" cy="1620000"/>
          </a:xfrm>
          <a:prstGeom prst="rect">
            <a:avLst/>
          </a:prstGeom>
        </p:spPr>
      </p:pic>
      <p:sp>
        <p:nvSpPr>
          <p:cNvPr id="11" name="CasellaDiTesto 10">
            <a:extLst>
              <a:ext uri="{FF2B5EF4-FFF2-40B4-BE49-F238E27FC236}">
                <a16:creationId xmlns:a16="http://schemas.microsoft.com/office/drawing/2014/main" xmlns="" id="{DC70BDDC-D754-4ED5-8E6A-8A5201FB323D}"/>
              </a:ext>
            </a:extLst>
          </p:cNvPr>
          <p:cNvSpPr txBox="1"/>
          <p:nvPr/>
        </p:nvSpPr>
        <p:spPr>
          <a:xfrm>
            <a:off x="3315446" y="2653224"/>
            <a:ext cx="7805373" cy="869790"/>
          </a:xfrm>
          <a:prstGeom prst="rect">
            <a:avLst/>
          </a:prstGeom>
          <a:noFill/>
        </p:spPr>
        <p:txBody>
          <a:bodyPr wrap="square" rtlCol="0">
            <a:spAutoFit/>
          </a:bodyPr>
          <a:lstStyle/>
          <a:p>
            <a:pPr marL="274320" marR="0" lvl="0" indent="-274320" algn="just" defTabSz="914400" rtl="0" eaLnBrk="1" fontAlgn="auto" latinLnBrk="0" hangingPunct="1">
              <a:lnSpc>
                <a:spcPct val="150000"/>
              </a:lnSpc>
              <a:spcBef>
                <a:spcPts val="0"/>
              </a:spcBef>
              <a:spcAft>
                <a:spcPts val="0"/>
              </a:spcAft>
              <a:buClrTx/>
              <a:buSzPct val="100000"/>
              <a:buFont typeface="Wingdings" panose="05000000000000000000" pitchFamily="2" charset="2"/>
              <a:buChar char="v"/>
              <a:tabLst/>
              <a:defRPr/>
            </a:pPr>
            <a:r>
              <a:rPr kumimoji="0" lang="it-IT" sz="1800" b="1" i="1" u="none" strike="noStrike" kern="1200" cap="none" spc="0" normalizeH="0" baseline="0" noProof="0" dirty="0">
                <a:ln>
                  <a:noFill/>
                </a:ln>
                <a:solidFill>
                  <a:srgbClr val="0000FF"/>
                </a:solidFill>
                <a:effectLst/>
                <a:uLnTx/>
                <a:uFillTx/>
                <a:latin typeface="Century Schoolbook"/>
                <a:ea typeface="+mn-ea"/>
                <a:cs typeface="+mn-cs"/>
              </a:rPr>
              <a:t>Ottico</a:t>
            </a:r>
            <a:r>
              <a:rPr kumimoji="0" lang="it-IT" sz="1800" b="0" i="1" u="none" strike="noStrike" kern="1200" cap="none" spc="0" normalizeH="0" baseline="0" noProof="0" dirty="0">
                <a:ln>
                  <a:noFill/>
                </a:ln>
                <a:solidFill>
                  <a:srgbClr val="0000FF"/>
                </a:solidFill>
                <a:effectLst/>
                <a:uLnTx/>
                <a:uFillTx/>
                <a:latin typeface="Century Schoolbook"/>
                <a:ea typeface="+mn-ea"/>
                <a:cs typeface="+mn-cs"/>
              </a:rPr>
              <a:t> e acquisire le competenze per preparare ausili ottici o presidi sanitari per il benessere della persona; </a:t>
            </a:r>
          </a:p>
        </p:txBody>
      </p:sp>
      <p:pic>
        <p:nvPicPr>
          <p:cNvPr id="3" name="Immagine 2">
            <a:extLst>
              <a:ext uri="{FF2B5EF4-FFF2-40B4-BE49-F238E27FC236}">
                <a16:creationId xmlns:a16="http://schemas.microsoft.com/office/drawing/2014/main" xmlns="" id="{2516A35C-8368-4F72-9364-61C6E9A9E695}"/>
              </a:ext>
            </a:extLst>
          </p:cNvPr>
          <p:cNvPicPr>
            <a:picLocks/>
          </p:cNvPicPr>
          <p:nvPr/>
        </p:nvPicPr>
        <p:blipFill>
          <a:blip r:embed="rId4"/>
          <a:stretch>
            <a:fillRect/>
          </a:stretch>
        </p:blipFill>
        <p:spPr>
          <a:xfrm>
            <a:off x="575610" y="4685029"/>
            <a:ext cx="2448000" cy="1656000"/>
          </a:xfrm>
          <a:prstGeom prst="rect">
            <a:avLst/>
          </a:prstGeom>
        </p:spPr>
      </p:pic>
      <p:sp>
        <p:nvSpPr>
          <p:cNvPr id="10" name="CasellaDiTesto 9">
            <a:extLst>
              <a:ext uri="{FF2B5EF4-FFF2-40B4-BE49-F238E27FC236}">
                <a16:creationId xmlns:a16="http://schemas.microsoft.com/office/drawing/2014/main" xmlns="" id="{794F16A1-F421-49FF-B4E8-454C3CA9000E}"/>
              </a:ext>
            </a:extLst>
          </p:cNvPr>
          <p:cNvSpPr txBox="1">
            <a:spLocks/>
          </p:cNvSpPr>
          <p:nvPr/>
        </p:nvSpPr>
        <p:spPr>
          <a:xfrm>
            <a:off x="3315445" y="4666367"/>
            <a:ext cx="7805373" cy="1224000"/>
          </a:xfrm>
          <a:prstGeom prst="rect">
            <a:avLst/>
          </a:prstGeom>
          <a:noFill/>
        </p:spPr>
        <p:txBody>
          <a:bodyPr wrap="square" rtlCol="0">
            <a:spAutoFit/>
          </a:bodyPr>
          <a:lstStyle/>
          <a:p>
            <a:pPr marL="285750" indent="-285750" algn="just">
              <a:lnSpc>
                <a:spcPct val="150000"/>
              </a:lnSpc>
              <a:spcBef>
                <a:spcPts val="0"/>
              </a:spcBef>
              <a:buClrTx/>
              <a:buSzPct val="100000"/>
              <a:buFont typeface="Wingdings" panose="05000000000000000000" pitchFamily="2" charset="2"/>
              <a:buChar char="v"/>
            </a:pPr>
            <a:r>
              <a:rPr lang="it-IT" sz="1800" b="1" i="1" dirty="0">
                <a:solidFill>
                  <a:srgbClr val="0000FF"/>
                </a:solidFill>
              </a:rPr>
              <a:t>Odontotecnico</a:t>
            </a:r>
            <a:r>
              <a:rPr lang="it-IT" sz="1800" i="1" dirty="0">
                <a:solidFill>
                  <a:srgbClr val="0000FF"/>
                </a:solidFill>
              </a:rPr>
              <a:t> che ti fornisce le competenze necessarie per predisporre un laboratorio odontotecnico, nel rispetto della normativa vigente.</a:t>
            </a:r>
          </a:p>
        </p:txBody>
      </p:sp>
    </p:spTree>
    <p:extLst>
      <p:ext uri="{BB962C8B-B14F-4D97-AF65-F5344CB8AC3E}">
        <p14:creationId xmlns:p14="http://schemas.microsoft.com/office/powerpoint/2010/main" xmlns="" val="3222226434"/>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amond(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strVal val="#ppt_w*0.70"/>
                                          </p:val>
                                        </p:tav>
                                        <p:tav tm="100000">
                                          <p:val>
                                            <p:strVal val="#ppt_w"/>
                                          </p:val>
                                        </p:tav>
                                      </p:tavLst>
                                    </p:anim>
                                    <p:anim calcmode="lin" valueType="num">
                                      <p:cBhvr>
                                        <p:cTn id="18" dur="1000" fill="hold"/>
                                        <p:tgtEl>
                                          <p:spTgt spid="7"/>
                                        </p:tgtEl>
                                        <p:attrNameLst>
                                          <p:attrName>ppt_h</p:attrName>
                                        </p:attrNameLst>
                                      </p:cBhvr>
                                      <p:tavLst>
                                        <p:tav tm="0">
                                          <p:val>
                                            <p:strVal val="#ppt_h"/>
                                          </p:val>
                                        </p:tav>
                                        <p:tav tm="100000">
                                          <p:val>
                                            <p:strVal val="#ppt_h"/>
                                          </p:val>
                                        </p:tav>
                                      </p:tavLst>
                                    </p:anim>
                                    <p:animEffect transition="in" filter="fade">
                                      <p:cBhvr>
                                        <p:cTn id="19" dur="1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5"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2000"/>
                                        <p:tgtEl>
                                          <p:spTgt spid="9"/>
                                        </p:tgtEl>
                                      </p:cBhvr>
                                    </p:animEffect>
                                    <p:anim calcmode="lin" valueType="num">
                                      <p:cBhvr>
                                        <p:cTn id="25" dur="2000" fill="hold"/>
                                        <p:tgtEl>
                                          <p:spTgt spid="9"/>
                                        </p:tgtEl>
                                        <p:attrNameLst>
                                          <p:attrName>ppt_w</p:attrName>
                                        </p:attrNameLst>
                                      </p:cBhvr>
                                      <p:tavLst>
                                        <p:tav tm="0" fmla="#ppt_w*sin(2.5*pi*$)">
                                          <p:val>
                                            <p:fltVal val="0"/>
                                          </p:val>
                                        </p:tav>
                                        <p:tav tm="100000">
                                          <p:val>
                                            <p:fltVal val="1"/>
                                          </p:val>
                                        </p:tav>
                                      </p:tavLst>
                                    </p:anim>
                                    <p:anim calcmode="lin" valueType="num">
                                      <p:cBhvr>
                                        <p:cTn id="26"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900" decel="100000" fill="hold"/>
                                        <p:tgtEl>
                                          <p:spTgt spid="11"/>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down)">
                                      <p:cBhvr>
                                        <p:cTn id="39" dur="580">
                                          <p:stCondLst>
                                            <p:cond delay="0"/>
                                          </p:stCondLst>
                                        </p:cTn>
                                        <p:tgtEl>
                                          <p:spTgt spid="3"/>
                                        </p:tgtEl>
                                      </p:cBhvr>
                                    </p:animEffect>
                                    <p:anim calcmode="lin" valueType="num">
                                      <p:cBhvr>
                                        <p:cTn id="4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gtEl>
                                      </p:cBhvr>
                                      <p:to x="100000" y="60000"/>
                                    </p:animScale>
                                    <p:animScale>
                                      <p:cBhvr>
                                        <p:cTn id="46" dur="166" decel="50000">
                                          <p:stCondLst>
                                            <p:cond delay="676"/>
                                          </p:stCondLst>
                                        </p:cTn>
                                        <p:tgtEl>
                                          <p:spTgt spid="3"/>
                                        </p:tgtEl>
                                      </p:cBhvr>
                                      <p:to x="100000" y="100000"/>
                                    </p:animScale>
                                    <p:animScale>
                                      <p:cBhvr>
                                        <p:cTn id="47" dur="26">
                                          <p:stCondLst>
                                            <p:cond delay="1312"/>
                                          </p:stCondLst>
                                        </p:cTn>
                                        <p:tgtEl>
                                          <p:spTgt spid="3"/>
                                        </p:tgtEl>
                                      </p:cBhvr>
                                      <p:to x="100000" y="80000"/>
                                    </p:animScale>
                                    <p:animScale>
                                      <p:cBhvr>
                                        <p:cTn id="48" dur="166" decel="50000">
                                          <p:stCondLst>
                                            <p:cond delay="1338"/>
                                          </p:stCondLst>
                                        </p:cTn>
                                        <p:tgtEl>
                                          <p:spTgt spid="3"/>
                                        </p:tgtEl>
                                      </p:cBhvr>
                                      <p:to x="100000" y="100000"/>
                                    </p:animScale>
                                    <p:animScale>
                                      <p:cBhvr>
                                        <p:cTn id="49" dur="26">
                                          <p:stCondLst>
                                            <p:cond delay="1642"/>
                                          </p:stCondLst>
                                        </p:cTn>
                                        <p:tgtEl>
                                          <p:spTgt spid="3"/>
                                        </p:tgtEl>
                                      </p:cBhvr>
                                      <p:to x="100000" y="90000"/>
                                    </p:animScale>
                                    <p:animScale>
                                      <p:cBhvr>
                                        <p:cTn id="50" dur="166" decel="50000">
                                          <p:stCondLst>
                                            <p:cond delay="1668"/>
                                          </p:stCondLst>
                                        </p:cTn>
                                        <p:tgtEl>
                                          <p:spTgt spid="3"/>
                                        </p:tgtEl>
                                      </p:cBhvr>
                                      <p:to x="100000" y="100000"/>
                                    </p:animScale>
                                    <p:animScale>
                                      <p:cBhvr>
                                        <p:cTn id="51" dur="26">
                                          <p:stCondLst>
                                            <p:cond delay="1808"/>
                                          </p:stCondLst>
                                        </p:cTn>
                                        <p:tgtEl>
                                          <p:spTgt spid="3"/>
                                        </p:tgtEl>
                                      </p:cBhvr>
                                      <p:to x="100000" y="95000"/>
                                    </p:animScale>
                                    <p:animScale>
                                      <p:cBhvr>
                                        <p:cTn id="52" dur="166" decel="50000">
                                          <p:stCondLst>
                                            <p:cond delay="1834"/>
                                          </p:stCondLst>
                                        </p:cTn>
                                        <p:tgtEl>
                                          <p:spTgt spid="3"/>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anim calcmode="lin" valueType="num">
                                      <p:cBhvr>
                                        <p:cTn id="58" dur="1000" fill="hold"/>
                                        <p:tgtEl>
                                          <p:spTgt spid="10"/>
                                        </p:tgtEl>
                                        <p:attrNameLst>
                                          <p:attrName>ppt_x</p:attrName>
                                        </p:attrNameLst>
                                      </p:cBhvr>
                                      <p:tavLst>
                                        <p:tav tm="0">
                                          <p:val>
                                            <p:strVal val="#ppt_x"/>
                                          </p:val>
                                        </p:tav>
                                        <p:tav tm="100000">
                                          <p:val>
                                            <p:strVal val="#ppt_x"/>
                                          </p:val>
                                        </p:tav>
                                      </p:tavLst>
                                    </p:anim>
                                    <p:anim calcmode="lin" valueType="num">
                                      <p:cBhvr>
                                        <p:cTn id="5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1"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44617" y="226503"/>
            <a:ext cx="10905688" cy="2265686"/>
          </a:xfrm>
        </p:spPr>
        <p:txBody>
          <a:bodyPr>
            <a:normAutofit/>
          </a:bodyPr>
          <a:lstStyle/>
          <a:p>
            <a:pPr marL="342900" indent="-342900" algn="just">
              <a:lnSpc>
                <a:spcPct val="150000"/>
              </a:lnSpc>
              <a:spcBef>
                <a:spcPts val="0"/>
              </a:spcBef>
              <a:buClrTx/>
              <a:buSzPct val="100000"/>
              <a:buFont typeface="+mj-lt"/>
              <a:buAutoNum type="arabicParenR" startAt="5"/>
            </a:pPr>
            <a:r>
              <a:rPr lang="it-IT" sz="1800" b="1" i="1" dirty="0">
                <a:solidFill>
                  <a:srgbClr val="0000FF"/>
                </a:solidFill>
              </a:rPr>
              <a:t>Perché </a:t>
            </a:r>
            <a:r>
              <a:rPr lang="it-IT" sz="1800" i="1" dirty="0">
                <a:solidFill>
                  <a:srgbClr val="0000FF"/>
                </a:solidFill>
              </a:rPr>
              <a:t>puoi scegliere l’indirizzo </a:t>
            </a:r>
            <a:r>
              <a:rPr lang="it-IT" sz="1800" b="1" i="1" dirty="0">
                <a:solidFill>
                  <a:srgbClr val="0000FF"/>
                </a:solidFill>
              </a:rPr>
              <a:t>Servizi culturali e dello spettacolo, </a:t>
            </a:r>
            <a:r>
              <a:rPr lang="it-IT" sz="1800" i="1" dirty="0">
                <a:solidFill>
                  <a:srgbClr val="0000FF"/>
                </a:solidFill>
              </a:rPr>
              <a:t>che ti  consente di acquisire competenze specifiche nell’attività di produzione cinematografica, di video e di programmi televisivi, di registrazioni musicali e sonore e ti </a:t>
            </a:r>
            <a:r>
              <a:rPr lang="it-IT" sz="1800" i="1" u="sng" dirty="0">
                <a:solidFill>
                  <a:srgbClr val="0000FF"/>
                </a:solidFill>
              </a:rPr>
              <a:t>consente</a:t>
            </a:r>
            <a:r>
              <a:rPr lang="it-IT" sz="1800" i="1" dirty="0">
                <a:solidFill>
                  <a:srgbClr val="0000FF"/>
                </a:solidFill>
              </a:rPr>
              <a:t> </a:t>
            </a:r>
            <a:r>
              <a:rPr lang="it-IT" sz="1800" b="1" i="1" dirty="0">
                <a:solidFill>
                  <a:srgbClr val="0000FF"/>
                </a:solidFill>
              </a:rPr>
              <a:t>l’accesso a tutti i corsi di laurea,</a:t>
            </a:r>
            <a:r>
              <a:rPr lang="it-IT" sz="1800" i="1" dirty="0">
                <a:solidFill>
                  <a:srgbClr val="0000FF"/>
                </a:solidFill>
              </a:rPr>
              <a:t> in particolare al corso triennale del DAMS, alla Laurea Magistrale in Scienze dello Spettacolo e dell’Istruzione Tecnica Superiore.</a:t>
            </a:r>
          </a:p>
        </p:txBody>
      </p:sp>
      <p:pic>
        <p:nvPicPr>
          <p:cNvPr id="4" name="Immagine 3">
            <a:extLst>
              <a:ext uri="{FF2B5EF4-FFF2-40B4-BE49-F238E27FC236}">
                <a16:creationId xmlns:a16="http://schemas.microsoft.com/office/drawing/2014/main" xmlns="" id="{FD47CC3A-7F79-4CB7-A094-066C6B3AA237}"/>
              </a:ext>
            </a:extLst>
          </p:cNvPr>
          <p:cNvPicPr>
            <a:picLocks noChangeAspect="1"/>
          </p:cNvPicPr>
          <p:nvPr/>
        </p:nvPicPr>
        <p:blipFill>
          <a:blip r:embed="rId2"/>
          <a:stretch>
            <a:fillRect/>
          </a:stretch>
        </p:blipFill>
        <p:spPr>
          <a:xfrm>
            <a:off x="3717065" y="2893946"/>
            <a:ext cx="4678789" cy="2916000"/>
          </a:xfrm>
          <a:prstGeom prst="rect">
            <a:avLst/>
          </a:prstGeom>
        </p:spPr>
      </p:pic>
    </p:spTree>
    <p:extLst>
      <p:ext uri="{BB962C8B-B14F-4D97-AF65-F5344CB8AC3E}">
        <p14:creationId xmlns:p14="http://schemas.microsoft.com/office/powerpoint/2010/main" xmlns="" val="700701412"/>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edg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44617" y="226503"/>
            <a:ext cx="10905688" cy="1275726"/>
          </a:xfrm>
        </p:spPr>
        <p:txBody>
          <a:bodyPr>
            <a:normAutofit lnSpcReduction="10000"/>
          </a:bodyPr>
          <a:lstStyle/>
          <a:p>
            <a:pPr marL="342900" indent="-342900" algn="just">
              <a:lnSpc>
                <a:spcPct val="150000"/>
              </a:lnSpc>
              <a:spcBef>
                <a:spcPts val="0"/>
              </a:spcBef>
              <a:buClrTx/>
              <a:buSzPct val="100000"/>
              <a:buFont typeface="+mj-lt"/>
              <a:buAutoNum type="arabicParenR" startAt="6"/>
            </a:pPr>
            <a:r>
              <a:rPr lang="it-IT" sz="1800" b="1" i="1" dirty="0">
                <a:solidFill>
                  <a:srgbClr val="0000FF"/>
                </a:solidFill>
              </a:rPr>
              <a:t>Perché</a:t>
            </a:r>
            <a:r>
              <a:rPr lang="it-IT" sz="1800" i="1" dirty="0">
                <a:solidFill>
                  <a:srgbClr val="0000FF"/>
                </a:solidFill>
              </a:rPr>
              <a:t> puoi scegliere l’Indirizzo </a:t>
            </a:r>
            <a:r>
              <a:rPr lang="it-IT" sz="1800" b="1" i="1" dirty="0">
                <a:solidFill>
                  <a:srgbClr val="0000FF"/>
                </a:solidFill>
              </a:rPr>
              <a:t>Sistema Moda</a:t>
            </a:r>
            <a:r>
              <a:rPr lang="it-IT" sz="1800" i="1" dirty="0">
                <a:solidFill>
                  <a:srgbClr val="0000FF"/>
                </a:solidFill>
              </a:rPr>
              <a:t> e acquisire competenze specifiche nell’ambito delle diverse realtà ideativo-creative, progettuali, produttive e di marketing del settore tessile, abbigliamento, calzatura, accessori e moda.</a:t>
            </a:r>
          </a:p>
        </p:txBody>
      </p:sp>
      <p:pic>
        <p:nvPicPr>
          <p:cNvPr id="6" name="Immagine 5">
            <a:extLst>
              <a:ext uri="{FF2B5EF4-FFF2-40B4-BE49-F238E27FC236}">
                <a16:creationId xmlns:a16="http://schemas.microsoft.com/office/drawing/2014/main" xmlns="" id="{BCE4E376-4DC5-403B-93AA-F9EA17ABAC92}"/>
              </a:ext>
            </a:extLst>
          </p:cNvPr>
          <p:cNvPicPr>
            <a:picLocks/>
          </p:cNvPicPr>
          <p:nvPr/>
        </p:nvPicPr>
        <p:blipFill>
          <a:blip r:embed="rId2"/>
          <a:stretch>
            <a:fillRect/>
          </a:stretch>
        </p:blipFill>
        <p:spPr>
          <a:xfrm>
            <a:off x="1034330" y="2269300"/>
            <a:ext cx="4500000" cy="3240000"/>
          </a:xfrm>
          <a:prstGeom prst="rect">
            <a:avLst/>
          </a:prstGeom>
        </p:spPr>
      </p:pic>
      <p:pic>
        <p:nvPicPr>
          <p:cNvPr id="8" name="Immagine 7">
            <a:extLst>
              <a:ext uri="{FF2B5EF4-FFF2-40B4-BE49-F238E27FC236}">
                <a16:creationId xmlns:a16="http://schemas.microsoft.com/office/drawing/2014/main" xmlns="" id="{CB262584-E66B-4B80-911E-65288CF33820}"/>
              </a:ext>
            </a:extLst>
          </p:cNvPr>
          <p:cNvPicPr>
            <a:picLocks/>
          </p:cNvPicPr>
          <p:nvPr/>
        </p:nvPicPr>
        <p:blipFill>
          <a:blip r:embed="rId3"/>
          <a:srcRect/>
          <a:stretch/>
        </p:blipFill>
        <p:spPr>
          <a:xfrm>
            <a:off x="6154603" y="2245550"/>
            <a:ext cx="4788000" cy="3240000"/>
          </a:xfrm>
          <a:prstGeom prst="rect">
            <a:avLst/>
          </a:prstGeom>
        </p:spPr>
      </p:pic>
    </p:spTree>
    <p:extLst>
      <p:ext uri="{BB962C8B-B14F-4D97-AF65-F5344CB8AC3E}">
        <p14:creationId xmlns:p14="http://schemas.microsoft.com/office/powerpoint/2010/main" xmlns="" val="1672816765"/>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44617" y="226502"/>
            <a:ext cx="10905688" cy="1342416"/>
          </a:xfrm>
        </p:spPr>
        <p:txBody>
          <a:bodyPr>
            <a:normAutofit/>
          </a:bodyPr>
          <a:lstStyle/>
          <a:p>
            <a:pPr marL="342900" indent="-342900" algn="just">
              <a:lnSpc>
                <a:spcPct val="150000"/>
              </a:lnSpc>
              <a:spcBef>
                <a:spcPts val="0"/>
              </a:spcBef>
              <a:buClrTx/>
              <a:buSzPct val="100000"/>
              <a:buFont typeface="+mj-lt"/>
              <a:buAutoNum type="arabicParenR" startAt="7"/>
            </a:pPr>
            <a:r>
              <a:rPr lang="it-IT" sz="1800" b="1" i="1" dirty="0">
                <a:solidFill>
                  <a:srgbClr val="0000FF"/>
                </a:solidFill>
              </a:rPr>
              <a:t>Perché</a:t>
            </a:r>
            <a:r>
              <a:rPr lang="it-IT" sz="1800" i="1" dirty="0">
                <a:solidFill>
                  <a:srgbClr val="0000FF"/>
                </a:solidFill>
              </a:rPr>
              <a:t> puoi scegliere il </a:t>
            </a:r>
            <a:r>
              <a:rPr lang="it-IT" sz="1800" b="1" i="1" dirty="0">
                <a:solidFill>
                  <a:srgbClr val="0000FF"/>
                </a:solidFill>
              </a:rPr>
              <a:t>Corso Serale SIRIO</a:t>
            </a:r>
            <a:r>
              <a:rPr lang="it-IT" sz="1800" i="1" dirty="0">
                <a:solidFill>
                  <a:srgbClr val="0000FF"/>
                </a:solidFill>
              </a:rPr>
              <a:t> che permette di  qualificare giovani e adulti privi di professionalità aggiornata, di reinserirli in un contesto scolastico dar loro la possibilità di conseguire un titolo di studio completo.</a:t>
            </a:r>
          </a:p>
        </p:txBody>
      </p:sp>
      <p:pic>
        <p:nvPicPr>
          <p:cNvPr id="8" name="Immagine 7">
            <a:extLst>
              <a:ext uri="{FF2B5EF4-FFF2-40B4-BE49-F238E27FC236}">
                <a16:creationId xmlns:a16="http://schemas.microsoft.com/office/drawing/2014/main" xmlns="" id="{0C48B00B-9BF8-46B8-B9FE-1C0E38493ECF}"/>
              </a:ext>
            </a:extLst>
          </p:cNvPr>
          <p:cNvPicPr>
            <a:picLocks noChangeAspect="1"/>
          </p:cNvPicPr>
          <p:nvPr/>
        </p:nvPicPr>
        <p:blipFill>
          <a:blip r:embed="rId2"/>
          <a:stretch>
            <a:fillRect/>
          </a:stretch>
        </p:blipFill>
        <p:spPr>
          <a:xfrm>
            <a:off x="7107201" y="2080392"/>
            <a:ext cx="3780000" cy="2570400"/>
          </a:xfrm>
          <a:prstGeom prst="rect">
            <a:avLst/>
          </a:prstGeom>
        </p:spPr>
      </p:pic>
      <p:pic>
        <p:nvPicPr>
          <p:cNvPr id="13" name="Immagine 12">
            <a:extLst>
              <a:ext uri="{FF2B5EF4-FFF2-40B4-BE49-F238E27FC236}">
                <a16:creationId xmlns:a16="http://schemas.microsoft.com/office/drawing/2014/main" xmlns="" id="{94A0A803-77AD-469F-A3D2-DD86F1D10709}"/>
              </a:ext>
            </a:extLst>
          </p:cNvPr>
          <p:cNvPicPr>
            <a:picLocks/>
          </p:cNvPicPr>
          <p:nvPr/>
        </p:nvPicPr>
        <p:blipFill>
          <a:blip r:embed="rId3"/>
          <a:stretch>
            <a:fillRect/>
          </a:stretch>
        </p:blipFill>
        <p:spPr>
          <a:xfrm>
            <a:off x="1739087" y="2058620"/>
            <a:ext cx="3780000" cy="2570400"/>
          </a:xfrm>
          <a:prstGeom prst="rect">
            <a:avLst/>
          </a:prstGeom>
        </p:spPr>
      </p:pic>
      <p:sp>
        <p:nvSpPr>
          <p:cNvPr id="6" name="Segnaposto contenuto 2">
            <a:extLst>
              <a:ext uri="{FF2B5EF4-FFF2-40B4-BE49-F238E27FC236}">
                <a16:creationId xmlns:a16="http://schemas.microsoft.com/office/drawing/2014/main" xmlns="" id="{0D5C5568-E751-486F-A172-03826CE816D5}"/>
              </a:ext>
            </a:extLst>
          </p:cNvPr>
          <p:cNvSpPr txBox="1">
            <a:spLocks/>
          </p:cNvSpPr>
          <p:nvPr/>
        </p:nvSpPr>
        <p:spPr>
          <a:xfrm>
            <a:off x="444617" y="5029201"/>
            <a:ext cx="10905688" cy="1173089"/>
          </a:xfrm>
          <a:prstGeom prst="rect">
            <a:avLst/>
          </a:prstGeom>
        </p:spPr>
        <p:txBody>
          <a:bodyPr vert="horz">
            <a:normAutofit fontScale="925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342900" indent="-342900" algn="just" defTabSz="914400">
              <a:lnSpc>
                <a:spcPct val="150000"/>
              </a:lnSpc>
              <a:spcBef>
                <a:spcPts val="0"/>
              </a:spcBef>
              <a:buClrTx/>
              <a:buSzPct val="100000"/>
              <a:buFont typeface="+mj-lt"/>
              <a:buAutoNum type="arabicParenR" startAt="8"/>
            </a:pPr>
            <a:r>
              <a:rPr lang="it-IT" sz="1800" b="1" i="1" dirty="0">
                <a:solidFill>
                  <a:srgbClr val="0000FF"/>
                </a:solidFill>
              </a:rPr>
              <a:t>Perché</a:t>
            </a:r>
            <a:r>
              <a:rPr lang="it-IT" sz="1800" i="1" dirty="0">
                <a:solidFill>
                  <a:srgbClr val="0000FF"/>
                </a:solidFill>
              </a:rPr>
              <a:t> l’</a:t>
            </a:r>
            <a:r>
              <a:rPr lang="it-IT" sz="1800" b="1" i="1" dirty="0">
                <a:solidFill>
                  <a:srgbClr val="0000FF"/>
                </a:solidFill>
              </a:rPr>
              <a:t>Obiettivo</a:t>
            </a:r>
            <a:r>
              <a:rPr lang="it-IT" sz="1800" i="1" dirty="0">
                <a:solidFill>
                  <a:srgbClr val="0000FF"/>
                </a:solidFill>
              </a:rPr>
              <a:t> principale del nostro Istituto è assicurare il successo formativo dello studente proponendo loro anche attività integrative, tirocini aziendali e tutto quanto possa favorire  la sua maturità scolastica, la qualità dei suoi processi relazionali e la sua  crescita umana e civile.</a:t>
            </a:r>
          </a:p>
          <a:p>
            <a:pPr marL="0" indent="0" defTabSz="914400">
              <a:spcBef>
                <a:spcPts val="0"/>
              </a:spcBef>
              <a:buFont typeface="Wingdings"/>
              <a:buNone/>
            </a:pPr>
            <a:endParaRPr lang="it-IT" sz="1800" dirty="0">
              <a:solidFill>
                <a:prstClr val="black"/>
              </a:solidFill>
            </a:endParaRPr>
          </a:p>
          <a:p>
            <a:pPr marL="0" indent="0" defTabSz="914400">
              <a:buFont typeface="Wingdings"/>
              <a:buNone/>
            </a:pPr>
            <a:endParaRPr lang="it-IT" dirty="0"/>
          </a:p>
        </p:txBody>
      </p:sp>
    </p:spTree>
    <p:extLst>
      <p:ext uri="{BB962C8B-B14F-4D97-AF65-F5344CB8AC3E}">
        <p14:creationId xmlns:p14="http://schemas.microsoft.com/office/powerpoint/2010/main" xmlns="" val="1064972303"/>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anim calcmode="lin" valueType="num">
                                      <p:cBhvr>
                                        <p:cTn id="13" dur="2000" fill="hold"/>
                                        <p:tgtEl>
                                          <p:spTgt spid="13"/>
                                        </p:tgtEl>
                                        <p:attrNameLst>
                                          <p:attrName>ppt_w</p:attrName>
                                        </p:attrNameLst>
                                      </p:cBhvr>
                                      <p:tavLst>
                                        <p:tav tm="0" fmla="#ppt_w*sin(2.5*pi*$)">
                                          <p:val>
                                            <p:fltVal val="0"/>
                                          </p:val>
                                        </p:tav>
                                        <p:tav tm="100000">
                                          <p:val>
                                            <p:fltVal val="1"/>
                                          </p:val>
                                        </p:tav>
                                      </p:tavLst>
                                    </p:anim>
                                    <p:anim calcmode="lin" valueType="num">
                                      <p:cBhvr>
                                        <p:cTn id="14"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724</TotalTime>
  <Words>939</Words>
  <Application>Microsoft Office PowerPoint</Application>
  <PresentationFormat>Personalizzato</PresentationFormat>
  <Paragraphs>43</Paragraphs>
  <Slides>13</Slides>
  <Notes>1</Notes>
  <HiddenSlides>0</HiddenSlides>
  <MMClips>0</MMClips>
  <ScaleCrop>false</ScaleCrop>
  <HeadingPairs>
    <vt:vector size="4" baseType="variant">
      <vt:variant>
        <vt:lpstr>Tema</vt:lpstr>
      </vt:variant>
      <vt:variant>
        <vt:i4>1</vt:i4>
      </vt:variant>
      <vt:variant>
        <vt:lpstr>Titoli diapositive</vt:lpstr>
      </vt:variant>
      <vt:variant>
        <vt:i4>13</vt:i4>
      </vt:variant>
    </vt:vector>
  </HeadingPairs>
  <TitlesOfParts>
    <vt:vector size="14" baseType="lpstr">
      <vt:lpstr>Tema di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miche</dc:creator>
  <cp:lastModifiedBy>Admin</cp:lastModifiedBy>
  <cp:revision>96</cp:revision>
  <dcterms:created xsi:type="dcterms:W3CDTF">2020-12-07T11:57:50Z</dcterms:created>
  <dcterms:modified xsi:type="dcterms:W3CDTF">2020-12-11T11:45:29Z</dcterms:modified>
</cp:coreProperties>
</file>